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sldIdLst>
    <p:sldId id="3297" r:id="rId4"/>
    <p:sldId id="297" r:id="rId5"/>
    <p:sldId id="267" r:id="rId6"/>
    <p:sldId id="3298" r:id="rId7"/>
    <p:sldId id="274" r:id="rId8"/>
    <p:sldId id="3299" r:id="rId9"/>
    <p:sldId id="3300" r:id="rId10"/>
    <p:sldId id="3301" r:id="rId11"/>
    <p:sldId id="3296" r:id="rId12"/>
    <p:sldId id="3302" r:id="rId13"/>
    <p:sldId id="328" r:id="rId14"/>
    <p:sldId id="286" r:id="rId15"/>
    <p:sldId id="329" r:id="rId16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5" name="李丽" initials="李" lastIdx="0" clrIdx="14"/>
  <p:cmAuthor id="16" name="Nicole Li  李倩" initials="N" lastIdx="0" clrIdx="0"/>
  <p:cmAuthor id="18" name="222" initials="2" lastIdx="0" clrIdx="0"/>
  <p:cmAuthor id="20" name="hanying" initials="h" lastIdx="0" clrIdx="19"/>
  <p:cmAuthor id="76" name="1637354872@qq.com" initials="1" lastIdx="0" clrIdx="25"/>
  <p:cmAuthor id="21" name="Administrator" initials="A" lastIdx="1" clrIdx="2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47" d="100"/>
          <a:sy n="147" d="100"/>
        </p:scale>
        <p:origin x="-522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gs" Target="tags/tag105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8788" y="4737930"/>
            <a:ext cx="2025650" cy="236579"/>
          </a:xfrm>
        </p:spPr>
        <p:txBody>
          <a:bodyPr lIns="68580" tIns="34290" rIns="68580" bIns="34290"/>
          <a:lstStyle/>
          <a:p>
            <a:pPr fontAlgn="auto"/>
            <a:fld id="{760FBDFE-C587-4B4C-A407-44438C67B59E}" type="datetimeFigureOut">
              <a:rPr lang="zh-CN" altLang="en-US" sz="800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87689" y="4737930"/>
            <a:ext cx="2968625" cy="236579"/>
          </a:xfrm>
        </p:spPr>
        <p:txBody>
          <a:bodyPr lIns="68580" tIns="34290" rIns="68580" bIns="34290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57976" y="4737930"/>
            <a:ext cx="2025650" cy="236579"/>
          </a:xfrm>
        </p:spPr>
        <p:txBody>
          <a:bodyPr lIns="68580" tIns="34290" rIns="68580" bIns="34290"/>
          <a:lstStyle/>
          <a:p>
            <a:pPr fontAlgn="auto"/>
            <a:fld id="{49AE70B2-8BF9-45C0-BB95-33D1B9D3A854}" type="slidenum">
              <a:rPr lang="zh-CN" altLang="en-US" sz="800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3.xml"/><Relationship Id="rId3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446" y="92393"/>
            <a:ext cx="1356836" cy="54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79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 userDrawn="1"/>
        </p:nvSpPr>
        <p:spPr>
          <a:xfrm>
            <a:off x="3338029" y="10595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0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5510" algn="l"/>
          <a:tab pos="905510" algn="l"/>
          <a:tab pos="905510" algn="l"/>
          <a:tab pos="905510" algn="l"/>
        </a:tabLst>
        <a:defRPr sz="9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4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8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00.xml"/><Relationship Id="rId8" Type="http://schemas.openxmlformats.org/officeDocument/2006/relationships/tags" Target="../tags/tag99.xml"/><Relationship Id="rId7" Type="http://schemas.openxmlformats.org/officeDocument/2006/relationships/tags" Target="../tags/tag98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102.xml"/><Relationship Id="rId10" Type="http://schemas.openxmlformats.org/officeDocument/2006/relationships/tags" Target="../tags/tag101.xml"/><Relationship Id="rId1" Type="http://schemas.openxmlformats.org/officeDocument/2006/relationships/tags" Target="../tags/tag9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4.xml"/><Relationship Id="rId1" Type="http://schemas.openxmlformats.org/officeDocument/2006/relationships/tags" Target="../tags/tag10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4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50.xml"/><Relationship Id="rId14" Type="http://schemas.openxmlformats.org/officeDocument/2006/relationships/tags" Target="../tags/tag49.xml"/><Relationship Id="rId13" Type="http://schemas.openxmlformats.org/officeDocument/2006/relationships/tags" Target="../tags/tag48.xml"/><Relationship Id="rId12" Type="http://schemas.openxmlformats.org/officeDocument/2006/relationships/tags" Target="../tags/tag47.xml"/><Relationship Id="rId11" Type="http://schemas.openxmlformats.org/officeDocument/2006/relationships/tags" Target="../tags/tag46.xml"/><Relationship Id="rId10" Type="http://schemas.openxmlformats.org/officeDocument/2006/relationships/tags" Target="../tags/tag45.xml"/><Relationship Id="rId1" Type="http://schemas.openxmlformats.org/officeDocument/2006/relationships/tags" Target="../tags/tag36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image" Target="../media/image4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1"/>
            </p:custDataLst>
          </p:nvPr>
        </p:nvSpPr>
        <p:spPr>
          <a:xfrm>
            <a:off x="713363" y="2704464"/>
            <a:ext cx="8291570" cy="2049117"/>
          </a:xfrm>
          <a:prstGeom prst="rect">
            <a:avLst/>
          </a:prstGeom>
          <a:noFill/>
        </p:spPr>
        <p:txBody>
          <a:bodyPr lIns="43956" tIns="21978" rIns="43956" bIns="21978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lt"/>
              </a:rPr>
              <a:t>正面战场指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lt"/>
              </a:rPr>
              <a:t>中国人控制的连片国土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lt"/>
              </a:rPr>
              <a:t>与日军侵华推进线上日控区对峙交战而形成的战场。由于在这个战场上作战的中国军队主要是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lt"/>
              </a:rPr>
              <a:t>国民党的军队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lt"/>
              </a:rPr>
              <a:t>，因此也称其为“国民党正面战场”。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+mj-lt"/>
            </a:endParaRPr>
          </a:p>
          <a:p>
            <a:pPr>
              <a:lnSpc>
                <a:spcPct val="150000"/>
              </a:lnSpc>
              <a:defRPr/>
            </a:pP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+mj-lt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281226" y="623585"/>
            <a:ext cx="8652370" cy="2527102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R="0" lvl="0" indent="17780" algn="ctr" fontAlgn="auto">
              <a:lnSpc>
                <a:spcPct val="121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6600" b="1">
                <a:ln w="6350">
                  <a:noFill/>
                </a:ln>
                <a:solidFill>
                  <a:srgbClr val="C00000"/>
                </a:solidFill>
                <a:effectLst>
                  <a:glow rad="635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经典特宋简" panose="02010609010101010101" pitchFamily="49" charset="-122"/>
              </a:defRPr>
            </a:lvl1pPr>
            <a:lvl2pPr marL="990600" indent="-381000" defTabSz="1219200">
              <a:spcBef>
                <a:spcPct val="20000"/>
              </a:spcBef>
              <a:buFont typeface="Arial" panose="020B0604020202020204" pitchFamily="34" charset="0"/>
              <a:buChar char="–"/>
              <a:defRPr sz="3735"/>
            </a:lvl2pPr>
            <a:lvl3pPr marL="15240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3pPr>
            <a:lvl4pPr marL="2133600" indent="-304800" defTabSz="1219200">
              <a:spcBef>
                <a:spcPct val="20000"/>
              </a:spcBef>
              <a:buFont typeface="Arial" panose="020B0604020202020204" pitchFamily="34" charset="0"/>
              <a:buChar char="–"/>
              <a:defRPr sz="2665"/>
            </a:lvl4pPr>
            <a:lvl5pPr marL="2743200" indent="-304800" defTabSz="1219200">
              <a:spcBef>
                <a:spcPct val="20000"/>
              </a:spcBef>
              <a:buFont typeface="Arial" panose="020B0604020202020204" pitchFamily="34" charset="0"/>
              <a:buChar char="»"/>
              <a:defRPr sz="2665"/>
            </a:lvl5pPr>
            <a:lvl6pPr marL="33528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6pPr>
            <a:lvl7pPr marL="39624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7pPr>
            <a:lvl8pPr marL="45720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8pPr>
            <a:lvl9pPr marL="51816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9pPr>
          </a:lstStyle>
          <a:p>
            <a:r>
              <a:rPr lang="zh-CN" altLang="en-US" sz="5400" dirty="0" smtClean="0"/>
              <a:t>第</a:t>
            </a:r>
            <a:r>
              <a:rPr lang="en-US" altLang="zh-CN" sz="5400" dirty="0" smtClean="0"/>
              <a:t>20</a:t>
            </a:r>
            <a:r>
              <a:rPr lang="zh-CN" altLang="en-US" sz="5400" dirty="0" smtClean="0"/>
              <a:t>课</a:t>
            </a:r>
            <a:endParaRPr lang="en-US" altLang="zh-CN" sz="5400" dirty="0"/>
          </a:p>
          <a:p>
            <a:r>
              <a:rPr lang="zh-CN" altLang="en-US" sz="5400" dirty="0" smtClean="0"/>
              <a:t>正面战场的抗战</a:t>
            </a:r>
            <a:endParaRPr lang="zh-CN" altLang="en-US" sz="5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291829" y="711102"/>
            <a:ext cx="8605735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sym typeface="+mn-ea"/>
              </a:rPr>
              <a:t>四、豫湘桂战役：（战争后期重要战役）</a:t>
            </a:r>
            <a:endParaRPr lang="zh-CN" altLang="en-US" sz="2400" b="1" dirty="0">
              <a:solidFill>
                <a:srgbClr val="C00000"/>
              </a:solidFill>
              <a:latin typeface="+mn-ea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496800" y="1278044"/>
            <a:ext cx="2742724" cy="6751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+mn-ea"/>
                <a:cs typeface="方正粗黑宋简体" panose="02000000000000000000" charset="-122"/>
                <a:sym typeface="+mn-ea"/>
              </a:rPr>
              <a:t>1.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cs typeface="方正粗黑宋简体" panose="02000000000000000000" charset="-122"/>
                <a:sym typeface="+mn-ea"/>
              </a:rPr>
              <a:t>背景： </a:t>
            </a:r>
            <a:endParaRPr lang="zh-CN" altLang="en-US" sz="2400" b="1" dirty="0">
              <a:solidFill>
                <a:srgbClr val="0070C0"/>
              </a:solidFill>
              <a:latin typeface="+mn-ea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666465" y="1514647"/>
            <a:ext cx="6790114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latin typeface="+mn-ea"/>
                <a:sym typeface="+mn-ea"/>
              </a:rPr>
              <a:t>抗日战争后期，国民政府消极抗日、积极反共。</a:t>
            </a:r>
            <a:endParaRPr lang="zh-CN" altLang="en-US" sz="2400" b="1" dirty="0">
              <a:latin typeface="+mn-ea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737469" y="2121438"/>
            <a:ext cx="1780699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latin typeface="+mn-ea"/>
                <a:sym typeface="+mn-ea"/>
              </a:rPr>
              <a:t>1944年初</a:t>
            </a:r>
            <a:endParaRPr lang="zh-CN" altLang="en-US" sz="1600" dirty="0">
              <a:latin typeface="+mn-ea"/>
              <a:cs typeface="方正粗黑宋简体" panose="02000000000000000000" charset="-122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1666465" y="2717287"/>
            <a:ext cx="3324053" cy="173124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l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+mn-ea"/>
              </a:rPr>
              <a:t>国民党军队一溃千里，丢失了豫、湘、桂等省的大部和贵州的一部分。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496800" y="1863119"/>
            <a:ext cx="1377621" cy="67518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+mn-ea"/>
                <a:cs typeface="方正粗黑宋简体" panose="02000000000000000000" charset="-122"/>
                <a:sym typeface="+mn-ea"/>
              </a:rPr>
              <a:t>2.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cs typeface="方正粗黑宋简体" panose="02000000000000000000" charset="-122"/>
                <a:sym typeface="+mn-ea"/>
              </a:rPr>
              <a:t>时间：</a:t>
            </a:r>
            <a:endParaRPr lang="zh-CN" altLang="en-US" sz="2400" b="1" dirty="0">
              <a:solidFill>
                <a:srgbClr val="0070C0"/>
              </a:solidFill>
              <a:latin typeface="+mn-ea"/>
              <a:cs typeface="方正粗黑宋简体" panose="020000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515942" y="2510200"/>
            <a:ext cx="1377621" cy="67518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+mn-ea"/>
                <a:cs typeface="方正粗黑宋简体" panose="02000000000000000000" charset="-122"/>
                <a:sym typeface="+mn-ea"/>
              </a:rPr>
              <a:t>3.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cs typeface="方正粗黑宋简体" panose="02000000000000000000" charset="-122"/>
                <a:sym typeface="+mn-ea"/>
              </a:rPr>
              <a:t>结果：</a:t>
            </a:r>
            <a:endParaRPr lang="zh-CN" altLang="en-US" sz="2400" b="1" dirty="0">
              <a:solidFill>
                <a:srgbClr val="0070C0"/>
              </a:solidFill>
              <a:latin typeface="+mn-ea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5166483" y="2249795"/>
            <a:ext cx="1442085" cy="17312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  <a:prstDash val="dashDot"/>
          </a:ln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4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豫：河南</a:t>
            </a:r>
            <a:endParaRPr lang="zh-CN" altLang="zh-CN" sz="24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zh-CN" sz="24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湘：湖南</a:t>
            </a:r>
            <a:endParaRPr lang="zh-CN" altLang="zh-CN" sz="24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zh-CN" sz="24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桂：广西</a:t>
            </a:r>
            <a:endParaRPr lang="zh-CN" altLang="zh-CN" sz="2400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0" name="TextBox 47"/>
          <p:cNvSpPr txBox="1"/>
          <p:nvPr>
            <p:custDataLst>
              <p:tags r:id="rId9"/>
            </p:custDataLst>
          </p:nvPr>
        </p:nvSpPr>
        <p:spPr>
          <a:xfrm>
            <a:off x="6954839" y="2789281"/>
            <a:ext cx="1858331" cy="16446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华文新魏" panose="02010800040101010101" pitchFamily="2" charset="-122"/>
              </a:rPr>
              <a:t>国民党</a:t>
            </a:r>
            <a:endParaRPr lang="en-US" altLang="zh-CN" sz="2400" b="1" dirty="0">
              <a:solidFill>
                <a:srgbClr val="FF0000"/>
              </a:solidFill>
              <a:latin typeface="+mn-ea"/>
              <a:cs typeface="华文新魏" panose="02010800040101010101" pitchFamily="2" charset="-122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华文新魏" panose="02010800040101010101" pitchFamily="2" charset="-122"/>
              </a:rPr>
              <a:t>威信降低、</a:t>
            </a:r>
            <a:endParaRPr lang="en-US" altLang="zh-CN" sz="2400" b="1" dirty="0">
              <a:solidFill>
                <a:srgbClr val="FF0000"/>
              </a:solidFill>
              <a:latin typeface="+mn-ea"/>
              <a:cs typeface="华文新魏" panose="02010800040101010101" pitchFamily="2" charset="-122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华文新魏" panose="02010800040101010101" pitchFamily="2" charset="-122"/>
              </a:rPr>
              <a:t>丧失民心</a:t>
            </a:r>
            <a:endParaRPr lang="zh-CN" altLang="en-US" sz="2400" b="1" dirty="0">
              <a:solidFill>
                <a:srgbClr val="FF0000"/>
              </a:solidFill>
              <a:latin typeface="+mn-ea"/>
              <a:cs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"/>
          <p:cNvSpPr/>
          <p:nvPr>
            <p:custDataLst>
              <p:tags r:id="rId1"/>
            </p:custDataLst>
          </p:nvPr>
        </p:nvSpPr>
        <p:spPr>
          <a:xfrm>
            <a:off x="3066454" y="955997"/>
            <a:ext cx="5684044" cy="95564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+mn-ea"/>
                <a:ea typeface="+mn-ea"/>
              </a:rPr>
              <a:t>台儿庄战役</a:t>
            </a:r>
            <a:r>
              <a:rPr lang="en-US" altLang="zh-CN" sz="2400" b="1" dirty="0" smtClean="0">
                <a:latin typeface="+mn-ea"/>
                <a:ea typeface="+mn-ea"/>
              </a:rPr>
              <a:t>1938.3</a:t>
            </a:r>
            <a:endParaRPr lang="en-US" altLang="zh-CN" sz="2400" b="1" dirty="0" smtClean="0">
              <a:latin typeface="+mn-ea"/>
              <a:ea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  <a:latin typeface="+mn-ea"/>
                <a:ea typeface="+mn-ea"/>
              </a:rPr>
              <a:t>（抗战以来中国正面战场取得的最大的一场胜仗）</a:t>
            </a:r>
            <a:r>
              <a:rPr lang="zh-CN" altLang="en-US" sz="2400" b="1" dirty="0" smtClean="0">
                <a:solidFill>
                  <a:srgbClr val="0070C0"/>
                </a:solidFill>
                <a:latin typeface="+mn-ea"/>
                <a:ea typeface="+mn-ea"/>
              </a:rPr>
              <a:t>     </a:t>
            </a:r>
            <a:endParaRPr lang="zh-CN" altLang="en-US" sz="2400" b="1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sp>
        <p:nvSpPr>
          <p:cNvPr id="15" name="Text Box 4"/>
          <p:cNvSpPr/>
          <p:nvPr>
            <p:custDataLst>
              <p:tags r:id="rId2"/>
            </p:custDataLst>
          </p:nvPr>
        </p:nvSpPr>
        <p:spPr>
          <a:xfrm>
            <a:off x="3125987" y="1852780"/>
            <a:ext cx="5684044" cy="1251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+mn-ea"/>
                <a:ea typeface="+mn-ea"/>
              </a:rPr>
              <a:t>武汉会战</a:t>
            </a:r>
            <a:r>
              <a:rPr lang="en-US" altLang="zh-CN" sz="2400" b="1" dirty="0">
                <a:latin typeface="+mn-ea"/>
                <a:ea typeface="+mn-ea"/>
              </a:rPr>
              <a:t>1938.6</a:t>
            </a:r>
            <a:endParaRPr lang="zh-CN" altLang="en-US" sz="2400" b="1" dirty="0">
              <a:latin typeface="+mn-ea"/>
              <a:ea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  <a:latin typeface="+mn-ea"/>
                <a:ea typeface="+mn-ea"/>
              </a:rPr>
              <a:t>（</a:t>
            </a:r>
            <a:r>
              <a:rPr lang="zh-CN" altLang="en-US" sz="2000" b="1" dirty="0">
                <a:solidFill>
                  <a:srgbClr val="0070C0"/>
                </a:solidFill>
                <a:latin typeface="+mn-ea"/>
                <a:ea typeface="+mn-ea"/>
              </a:rPr>
              <a:t>日本迅速灭亡中国的既定战略彻底破灭</a:t>
            </a:r>
            <a:r>
              <a:rPr lang="zh-CN" altLang="en-US" sz="2000" b="1" dirty="0" smtClean="0">
                <a:solidFill>
                  <a:srgbClr val="0070C0"/>
                </a:solidFill>
                <a:latin typeface="+mn-ea"/>
                <a:ea typeface="+mn-ea"/>
              </a:rPr>
              <a:t>，抗战</a:t>
            </a:r>
            <a:r>
              <a:rPr lang="zh-CN" altLang="en-US" sz="2000" b="1" dirty="0">
                <a:solidFill>
                  <a:srgbClr val="0070C0"/>
                </a:solidFill>
                <a:latin typeface="+mn-ea"/>
                <a:ea typeface="+mn-ea"/>
              </a:rPr>
              <a:t>进入相持阶段）</a:t>
            </a:r>
            <a:endParaRPr lang="zh-CN" altLang="en-US" sz="2000" b="1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sp>
        <p:nvSpPr>
          <p:cNvPr id="16" name="Text Box 5"/>
          <p:cNvSpPr/>
          <p:nvPr>
            <p:custDataLst>
              <p:tags r:id="rId3"/>
            </p:custDataLst>
          </p:nvPr>
        </p:nvSpPr>
        <p:spPr>
          <a:xfrm>
            <a:off x="3180755" y="3096870"/>
            <a:ext cx="5164234" cy="88178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+mn-ea"/>
                <a:ea typeface="+mn-ea"/>
              </a:rPr>
              <a:t>第三次长沙会战</a:t>
            </a:r>
            <a:r>
              <a:rPr lang="en-US" altLang="zh-CN" sz="2400" b="1" dirty="0">
                <a:latin typeface="+mn-ea"/>
                <a:ea typeface="+mn-ea"/>
              </a:rPr>
              <a:t>1941.12</a:t>
            </a:r>
            <a:endParaRPr lang="zh-CN" altLang="en-US" sz="2400" b="1" dirty="0">
              <a:latin typeface="+mn-ea"/>
              <a:ea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  <a:latin typeface="+mn-ea"/>
                <a:ea typeface="+mn-ea"/>
              </a:rPr>
              <a:t>（</a:t>
            </a:r>
            <a:r>
              <a:rPr lang="zh-CN" altLang="en-US" sz="2000" b="1" dirty="0">
                <a:solidFill>
                  <a:srgbClr val="0070C0"/>
                </a:solidFill>
                <a:latin typeface="+mn-ea"/>
                <a:ea typeface="+mn-ea"/>
              </a:rPr>
              <a:t>在国内外产生了积极影响）</a:t>
            </a:r>
            <a:endParaRPr lang="zh-CN" altLang="en-US" sz="2000" b="1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sp>
        <p:nvSpPr>
          <p:cNvPr id="17" name="Text Box 5"/>
          <p:cNvSpPr/>
          <p:nvPr>
            <p:custDataLst>
              <p:tags r:id="rId4"/>
            </p:custDataLst>
          </p:nvPr>
        </p:nvSpPr>
        <p:spPr>
          <a:xfrm>
            <a:off x="3180755" y="3978650"/>
            <a:ext cx="4677216" cy="45358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+mn-ea"/>
                <a:ea typeface="+mn-ea"/>
              </a:rPr>
              <a:t>豫湘桂战役</a:t>
            </a:r>
            <a:r>
              <a:rPr lang="en-US" altLang="zh-CN" sz="2400" b="1" dirty="0" smtClean="0">
                <a:latin typeface="+mn-ea"/>
                <a:ea typeface="+mn-ea"/>
              </a:rPr>
              <a:t>1944</a:t>
            </a:r>
            <a:r>
              <a:rPr lang="zh-CN" altLang="en-US" sz="2000" b="1" dirty="0" smtClean="0">
                <a:solidFill>
                  <a:srgbClr val="0070C0"/>
                </a:solidFill>
                <a:latin typeface="+mn-ea"/>
                <a:ea typeface="+mn-ea"/>
              </a:rPr>
              <a:t>（</a:t>
            </a:r>
            <a:r>
              <a:rPr lang="zh-CN" altLang="en-US" sz="2000" b="1" dirty="0">
                <a:solidFill>
                  <a:srgbClr val="0070C0"/>
                </a:solidFill>
                <a:latin typeface="+mn-ea"/>
                <a:ea typeface="+mn-ea"/>
              </a:rPr>
              <a:t>最大的一次败仗）</a:t>
            </a:r>
            <a:endParaRPr lang="zh-CN" altLang="en-US" sz="2000" b="1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sp>
        <p:nvSpPr>
          <p:cNvPr id="18" name="AutoShape 7"/>
          <p:cNvSpPr/>
          <p:nvPr>
            <p:custDataLst>
              <p:tags r:id="rId5"/>
            </p:custDataLst>
          </p:nvPr>
        </p:nvSpPr>
        <p:spPr>
          <a:xfrm rot="10800000">
            <a:off x="2952155" y="1924050"/>
            <a:ext cx="228600" cy="2971800"/>
          </a:xfrm>
          <a:prstGeom prst="rightBrace">
            <a:avLst>
              <a:gd name="adj1" fmla="val 108273"/>
              <a:gd name="adj2" fmla="val 50000"/>
            </a:avLst>
          </a:prstGeom>
          <a:noFill/>
          <a:ln w="57150">
            <a:noFill/>
            <a:round/>
          </a:ln>
        </p:spPr>
        <p:txBody>
          <a:bodyPr rot="10800000" wrap="none"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eaLnBrk="1" hangingPunct="1"/>
            <a:endParaRPr lang="zh-CN" altLang="zh-CN" sz="2400">
              <a:latin typeface="+mn-ea"/>
              <a:ea typeface="+mn-ea"/>
            </a:endParaRPr>
          </a:p>
        </p:txBody>
      </p:sp>
      <p:sp>
        <p:nvSpPr>
          <p:cNvPr id="19" name="Text Box 8"/>
          <p:cNvSpPr/>
          <p:nvPr>
            <p:custDataLst>
              <p:tags r:id="rId6"/>
            </p:custDataLst>
          </p:nvPr>
        </p:nvSpPr>
        <p:spPr>
          <a:xfrm rot="16200000">
            <a:off x="549995" y="2135701"/>
            <a:ext cx="1246495" cy="155762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vert"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正面战场的抗战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0" name="文本框 2"/>
          <p:cNvSpPr/>
          <p:nvPr>
            <p:custDataLst>
              <p:tags r:id="rId7"/>
            </p:custDataLst>
          </p:nvPr>
        </p:nvSpPr>
        <p:spPr>
          <a:xfrm>
            <a:off x="1860213" y="1359359"/>
            <a:ext cx="1125141" cy="8079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algn="ctr" eaLnBrk="1" hangingPunct="1"/>
            <a:r>
              <a:rPr lang="zh-CN" altLang="en-US" sz="2400" b="1" dirty="0" smtClean="0">
                <a:latin typeface="+mn-ea"/>
                <a:ea typeface="+mn-ea"/>
              </a:rPr>
              <a:t>防御</a:t>
            </a:r>
            <a:endParaRPr lang="en-US" altLang="zh-CN" sz="2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zh-CN" altLang="en-US" sz="2400" b="1" dirty="0" smtClean="0">
                <a:latin typeface="+mn-ea"/>
                <a:ea typeface="+mn-ea"/>
              </a:rPr>
              <a:t>阶段</a:t>
            </a:r>
            <a:endParaRPr lang="zh-CN" altLang="en-US" sz="2400" b="1" dirty="0">
              <a:latin typeface="+mn-ea"/>
              <a:ea typeface="+mn-ea"/>
            </a:endParaRPr>
          </a:p>
        </p:txBody>
      </p:sp>
      <p:sp>
        <p:nvSpPr>
          <p:cNvPr id="21" name="文本框 10"/>
          <p:cNvSpPr/>
          <p:nvPr>
            <p:custDataLst>
              <p:tags r:id="rId8"/>
            </p:custDataLst>
          </p:nvPr>
        </p:nvSpPr>
        <p:spPr>
          <a:xfrm>
            <a:off x="2000846" y="3455645"/>
            <a:ext cx="1125141" cy="8079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eaLnBrk="1" hangingPunct="1"/>
            <a:r>
              <a:rPr lang="zh-CN" altLang="en-US" sz="2400" b="1" dirty="0" smtClean="0">
                <a:latin typeface="+mn-ea"/>
                <a:ea typeface="+mn-ea"/>
              </a:rPr>
              <a:t>相持</a:t>
            </a:r>
            <a:endParaRPr lang="en-US" altLang="zh-CN" sz="2400" b="1" dirty="0" smtClean="0">
              <a:latin typeface="+mn-ea"/>
              <a:ea typeface="+mn-ea"/>
            </a:endParaRPr>
          </a:p>
          <a:p>
            <a:pPr eaLnBrk="1" hangingPunct="1"/>
            <a:r>
              <a:rPr lang="zh-CN" altLang="en-US" sz="2400" b="1" dirty="0" smtClean="0">
                <a:latin typeface="+mn-ea"/>
                <a:ea typeface="+mn-ea"/>
              </a:rPr>
              <a:t>阶段</a:t>
            </a:r>
            <a:endParaRPr lang="zh-CN" altLang="en-US" sz="2400" b="1" dirty="0">
              <a:latin typeface="+mn-ea"/>
              <a:ea typeface="+mn-ea"/>
            </a:endParaRPr>
          </a:p>
        </p:txBody>
      </p:sp>
      <p:sp>
        <p:nvSpPr>
          <p:cNvPr id="22" name="左大括号 3"/>
          <p:cNvSpPr/>
          <p:nvPr>
            <p:custDataLst>
              <p:tags r:id="rId9"/>
            </p:custDataLst>
          </p:nvPr>
        </p:nvSpPr>
        <p:spPr>
          <a:xfrm>
            <a:off x="2856904" y="1266574"/>
            <a:ext cx="190500" cy="993484"/>
          </a:xfrm>
          <a:prstGeom prst="leftBrace">
            <a:avLst>
              <a:gd name="adj1" fmla="val 8330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algn="ctr" eaLnBrk="1" hangingPunct="1"/>
            <a:endParaRPr lang="zh-CN" altLang="en-US" sz="2400">
              <a:effectLst>
                <a:outerShdw blurRad="38100" dist="38100" dir="2700000" algn="tl">
                  <a:schemeClr val="bg2"/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3" name="左大括号 13"/>
          <p:cNvSpPr/>
          <p:nvPr>
            <p:custDataLst>
              <p:tags r:id="rId10"/>
            </p:custDataLst>
          </p:nvPr>
        </p:nvSpPr>
        <p:spPr>
          <a:xfrm>
            <a:off x="2891129" y="3329747"/>
            <a:ext cx="190500" cy="911784"/>
          </a:xfrm>
          <a:prstGeom prst="leftBrace">
            <a:avLst>
              <a:gd name="adj1" fmla="val 45777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algn="ctr" eaLnBrk="1" hangingPunct="1"/>
            <a:endParaRPr lang="zh-CN" altLang="en-US" sz="2400">
              <a:effectLst>
                <a:outerShdw blurRad="38100" dist="38100" dir="2700000" algn="tl">
                  <a:schemeClr val="bg2"/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4" name="左大括号 14"/>
          <p:cNvSpPr/>
          <p:nvPr>
            <p:custDataLst>
              <p:tags r:id="rId11"/>
            </p:custDataLst>
          </p:nvPr>
        </p:nvSpPr>
        <p:spPr>
          <a:xfrm>
            <a:off x="1855017" y="1613674"/>
            <a:ext cx="194072" cy="2364976"/>
          </a:xfrm>
          <a:prstGeom prst="leftBrace">
            <a:avLst>
              <a:gd name="adj1" fmla="val 8315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algn="ctr" eaLnBrk="1" hangingPunct="1"/>
            <a:endParaRPr lang="zh-CN" altLang="en-US" sz="2400" b="1">
              <a:effectLst>
                <a:outerShdw blurRad="38100" dist="38100" dir="2700000" algn="tl">
                  <a:schemeClr val="bg2"/>
                </a:outerShdw>
              </a:effectLst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671289" y="866947"/>
            <a:ext cx="7902021" cy="33932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 defTabSz="342900" fontAlgn="ctr">
              <a:lnSpc>
                <a:spcPct val="150000"/>
              </a:lnSpc>
              <a:defRPr/>
            </a:pPr>
            <a:r>
              <a:rPr lang="en-US" altLang="zh-CN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．</a:t>
            </a:r>
            <a:r>
              <a:rPr lang="en-US" altLang="zh-CN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1938</a:t>
            </a:r>
            <a:r>
              <a:rPr lang="zh-CN" altLang="en-US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年，在武汉各种抗日组织、抗日团体纷纷建立，抗日救亡报刊如雨后春笋般涌现，抗日宣传、募捐、劳军等一系列救亡活动空前高涨，“保卫大武汉”成了全体中国人响亮的口号。据此可知，抗日战争（    ）</a:t>
            </a:r>
            <a:endParaRPr lang="zh-CN" altLang="en-US" sz="2400" b="1" kern="100" dirty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algn="just" defTabSz="342900" fontAlgn="ctr">
              <a:lnSpc>
                <a:spcPct val="150000"/>
              </a:lnSpc>
              <a:defRPr/>
            </a:pPr>
            <a:r>
              <a:rPr lang="en-US" altLang="zh-CN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．提高了中国的国际地位	</a:t>
            </a:r>
            <a:r>
              <a:rPr lang="zh-CN" altLang="en-US" sz="2400" b="1" kern="100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400" b="1" kern="100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B</a:t>
            </a:r>
            <a:r>
              <a:rPr lang="zh-CN" altLang="en-US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．进入了战略反攻阶段</a:t>
            </a:r>
            <a:endParaRPr lang="zh-CN" altLang="en-US" sz="2400" b="1" kern="100" dirty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algn="just" defTabSz="342900" fontAlgn="ctr">
              <a:lnSpc>
                <a:spcPct val="150000"/>
              </a:lnSpc>
              <a:defRPr/>
            </a:pPr>
            <a:r>
              <a:rPr lang="en-US" altLang="zh-CN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C</a:t>
            </a:r>
            <a:r>
              <a:rPr lang="zh-CN" altLang="en-US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．激发了民众的爱国热情	</a:t>
            </a:r>
            <a:r>
              <a:rPr lang="zh-CN" altLang="en-US" sz="2400" b="1" kern="100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400" b="1" kern="100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D</a:t>
            </a:r>
            <a:r>
              <a:rPr lang="zh-CN" altLang="en-US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．正面战场取得重大战果</a:t>
            </a:r>
            <a:endParaRPr lang="zh-CN" altLang="en-US" sz="2400" b="1" kern="100" dirty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79703" y="2652362"/>
            <a:ext cx="463889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C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00"/>
          <p:cNvSpPr txBox="1"/>
          <p:nvPr/>
        </p:nvSpPr>
        <p:spPr>
          <a:xfrm>
            <a:off x="1619672" y="1995686"/>
            <a:ext cx="5832688" cy="1872208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作业：完成课后探究题，并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标明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所考查知识点。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575673" y="1412540"/>
            <a:ext cx="8133825" cy="173124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知道台儿庄战役、武汉会战、第三次长沙会战等基本史实</a:t>
            </a:r>
            <a:r>
              <a:rPr lang="zh-CN" altLang="zh-CN" sz="2400" b="1" kern="100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。</a:t>
            </a:r>
            <a:endParaRPr lang="en-US" altLang="zh-CN" sz="2400" b="1" kern="100" dirty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2.</a:t>
            </a:r>
            <a:r>
              <a:rPr lang="zh-CN" altLang="zh-CN" sz="2400" b="1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理解正面战场的抗战对于抗战胜利的意义</a:t>
            </a:r>
            <a:r>
              <a:rPr lang="zh-CN" altLang="zh-CN" sz="2400" b="1" kern="100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。</a:t>
            </a:r>
            <a:endParaRPr lang="zh-CN" altLang="zh-CN" sz="2400" b="1" kern="100" dirty="0">
              <a:latin typeface="+mn-ea"/>
              <a:cs typeface="Courier New" panose="02070309020205020404" pitchFamily="49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kern="100" dirty="0">
                <a:solidFill>
                  <a:srgbClr val="000000"/>
                </a:solidFill>
                <a:latin typeface="+mn-ea"/>
                <a:cs typeface="仿宋" panose="02010609060101010101" pitchFamily="49" charset="-122"/>
              </a:rPr>
              <a:t>3.</a:t>
            </a:r>
            <a:r>
              <a:rPr lang="zh-CN" altLang="zh-CN" sz="2400" b="1" kern="100" dirty="0">
                <a:solidFill>
                  <a:srgbClr val="000000"/>
                </a:solidFill>
                <a:latin typeface="+mn-ea"/>
                <a:cs typeface="仿宋" panose="02010609060101010101" pitchFamily="49" charset="-122"/>
              </a:rPr>
              <a:t>体会抗日将士在战争中英勇顽强、不怕牺牲的精神。</a:t>
            </a:r>
            <a:endParaRPr lang="zh-CN" altLang="en-US" sz="4100" b="1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54576" y="2657990"/>
            <a:ext cx="3764908" cy="206364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  <a:prstDash val="lgDash"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  <a:tabLst>
                <a:tab pos="1611630" algn="l"/>
              </a:tabLst>
            </a:pPr>
            <a:r>
              <a:rPr lang="zh-CN" altLang="en-US" sz="1800" b="1" dirty="0" smtClean="0">
                <a:solidFill>
                  <a:srgbClr val="C00000"/>
                </a:solidFill>
                <a:latin typeface="+mn-ea"/>
                <a:cs typeface="楷体" panose="02010609060101010101" pitchFamily="49" charset="-122"/>
                <a:sym typeface="+mn-ea"/>
              </a:rPr>
              <a:t>   徐州</a:t>
            </a:r>
            <a:r>
              <a:rPr lang="zh-CN" altLang="en-US" sz="1800" b="1" dirty="0">
                <a:latin typeface="+mn-ea"/>
                <a:cs typeface="楷体" panose="02010609060101010101" pitchFamily="49" charset="-122"/>
                <a:sym typeface="+mn-ea"/>
              </a:rPr>
              <a:t>是陇海铁路和津浦铁路的交汇点。</a:t>
            </a:r>
            <a:endParaRPr lang="zh-CN" altLang="en-US" sz="1800" b="1" dirty="0">
              <a:solidFill>
                <a:srgbClr val="C00000"/>
              </a:solidFill>
              <a:latin typeface="+mn-ea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  <a:tabLst>
                <a:tab pos="1611630" algn="l"/>
              </a:tabLst>
            </a:pPr>
            <a:r>
              <a:rPr lang="zh-CN" altLang="en-US" sz="1800" b="1" dirty="0" smtClean="0">
                <a:solidFill>
                  <a:srgbClr val="C00000"/>
                </a:solidFill>
                <a:latin typeface="+mn-ea"/>
                <a:cs typeface="楷体" panose="02010609060101010101" pitchFamily="49" charset="-122"/>
                <a:sym typeface="+mn-ea"/>
              </a:rPr>
              <a:t>   台</a:t>
            </a:r>
            <a:r>
              <a:rPr lang="zh-CN" altLang="en-US" sz="1800" b="1" dirty="0">
                <a:solidFill>
                  <a:srgbClr val="C00000"/>
                </a:solidFill>
                <a:latin typeface="+mn-ea"/>
                <a:cs typeface="楷体" panose="02010609060101010101" pitchFamily="49" charset="-122"/>
                <a:sym typeface="+mn-ea"/>
              </a:rPr>
              <a:t>儿庄</a:t>
            </a:r>
            <a:r>
              <a:rPr lang="zh-CN" altLang="en-US" sz="1800" b="1" dirty="0">
                <a:latin typeface="+mn-ea"/>
                <a:cs typeface="楷体" panose="02010609060101010101" pitchFamily="49" charset="-122"/>
                <a:sym typeface="+mn-ea"/>
              </a:rPr>
              <a:t>地处山东省枣庄市，位于津浦路台枣支线及台潍公路的交叉点上，扼大运河的咽喉，</a:t>
            </a:r>
            <a:r>
              <a:rPr lang="zh-CN" altLang="en-US" sz="1800" b="1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  <a:sym typeface="+mn-ea"/>
              </a:rPr>
              <a:t>是徐州的门户，在军事上具有重要地位。</a:t>
            </a:r>
            <a:endParaRPr lang="zh-CN" altLang="en-US" sz="1800" b="1" dirty="0">
              <a:solidFill>
                <a:srgbClr val="FF0000"/>
              </a:solidFill>
              <a:latin typeface="+mn-ea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180521" y="1297735"/>
            <a:ext cx="1359988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0070C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(1)</a:t>
            </a:r>
            <a:r>
              <a:rPr lang="zh-CN" altLang="en-US" sz="2100" b="1" dirty="0">
                <a:solidFill>
                  <a:srgbClr val="0070C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时间：</a:t>
            </a:r>
            <a:endParaRPr lang="es-ES" altLang="zh-CN" sz="2100" b="1" dirty="0">
              <a:solidFill>
                <a:srgbClr val="0070C0"/>
              </a:solidFill>
              <a:latin typeface="+mn-ea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4180521" y="1814590"/>
            <a:ext cx="1359988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>
                <a:solidFill>
                  <a:srgbClr val="0070C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(2)</a:t>
            </a:r>
            <a:r>
              <a:rPr lang="zh-CN" altLang="en-US" sz="2100" b="1">
                <a:solidFill>
                  <a:srgbClr val="0070C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地点：</a:t>
            </a:r>
            <a:endParaRPr lang="es-ES" altLang="en-US" sz="2100" b="1">
              <a:solidFill>
                <a:srgbClr val="0070C0"/>
              </a:solidFill>
              <a:latin typeface="+mn-ea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4186604" y="2343381"/>
            <a:ext cx="1359988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>
                <a:solidFill>
                  <a:srgbClr val="0070C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(3)</a:t>
            </a:r>
            <a:r>
              <a:rPr lang="zh-CN" altLang="en-US" sz="2100" b="1">
                <a:solidFill>
                  <a:srgbClr val="0070C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指挥：</a:t>
            </a:r>
            <a:endParaRPr lang="zh-CN" altLang="en-US" sz="2100" b="1">
              <a:solidFill>
                <a:srgbClr val="0070C0"/>
              </a:solidFill>
              <a:latin typeface="+mn-ea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矩形 9"/>
          <p:cNvSpPr/>
          <p:nvPr>
            <p:custDataLst>
              <p:tags r:id="rId5"/>
            </p:custDataLst>
          </p:nvPr>
        </p:nvSpPr>
        <p:spPr>
          <a:xfrm>
            <a:off x="4206059" y="2865000"/>
            <a:ext cx="1239998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0070C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(4)</a:t>
            </a:r>
            <a:r>
              <a:rPr lang="zh-CN" altLang="en-US" sz="2100" b="1" dirty="0">
                <a:solidFill>
                  <a:srgbClr val="0070C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战果：</a:t>
            </a:r>
            <a:endParaRPr lang="zh-CN" altLang="en-US" sz="2100" b="1" dirty="0">
              <a:solidFill>
                <a:srgbClr val="0070C0"/>
              </a:solidFill>
              <a:latin typeface="+mn-ea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7" name="Text Box 5"/>
          <p:cNvSpPr txBox="1"/>
          <p:nvPr>
            <p:custDataLst>
              <p:tags r:id="rId6"/>
            </p:custDataLst>
          </p:nvPr>
        </p:nvSpPr>
        <p:spPr>
          <a:xfrm>
            <a:off x="5327634" y="1330351"/>
            <a:ext cx="1885950" cy="39147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zh-CN" sz="2100" b="1" dirty="0"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1938</a:t>
            </a:r>
            <a:r>
              <a:rPr lang="zh-CN" altLang="es-ES" sz="2100" b="1" dirty="0"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年</a:t>
            </a:r>
            <a:r>
              <a:rPr lang="en-US" altLang="zh-CN" sz="2100" b="1" dirty="0"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3</a:t>
            </a:r>
            <a:r>
              <a:rPr lang="zh-CN" altLang="en-US" sz="2100" b="1" dirty="0"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月</a:t>
            </a:r>
            <a:endParaRPr lang="zh-CN" altLang="en-US" sz="2100" b="1" dirty="0">
              <a:latin typeface="+mn-ea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8" name="Text Box 9"/>
          <p:cNvSpPr txBox="1"/>
          <p:nvPr>
            <p:custDataLst>
              <p:tags r:id="rId7"/>
            </p:custDataLst>
          </p:nvPr>
        </p:nvSpPr>
        <p:spPr>
          <a:xfrm>
            <a:off x="5426602" y="1839049"/>
            <a:ext cx="1135618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s-ES" sz="2100" b="1">
                <a:latin typeface="+mn-ea"/>
                <a:sym typeface="宋体" panose="02010600030101010101" pitchFamily="2" charset="-122"/>
              </a:rPr>
              <a:t>台儿庄</a:t>
            </a:r>
            <a:endParaRPr lang="zh-CN" altLang="es-ES" sz="2100" b="1">
              <a:latin typeface="+mn-ea"/>
              <a:sym typeface="宋体" panose="02010600030101010101" pitchFamily="2" charset="-122"/>
            </a:endParaRPr>
          </a:p>
        </p:txBody>
      </p:sp>
      <p:sp>
        <p:nvSpPr>
          <p:cNvPr id="9" name="Text Box 10"/>
          <p:cNvSpPr txBox="1"/>
          <p:nvPr>
            <p:custDataLst>
              <p:tags r:id="rId8"/>
            </p:custDataLst>
          </p:nvPr>
        </p:nvSpPr>
        <p:spPr>
          <a:xfrm>
            <a:off x="5398617" y="2356075"/>
            <a:ext cx="3208382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s-ES" sz="2100" b="1" dirty="0">
                <a:latin typeface="+mn-ea"/>
                <a:sym typeface="宋体" panose="02010600030101010101" pitchFamily="2" charset="-122"/>
              </a:rPr>
              <a:t>第五战区司令长官李宗仁</a:t>
            </a:r>
            <a:endParaRPr lang="zh-CN" altLang="es-ES" sz="2100" b="1" dirty="0">
              <a:latin typeface="+mn-ea"/>
              <a:sym typeface="宋体" panose="02010600030101010101" pitchFamily="2" charset="-122"/>
            </a:endParaRPr>
          </a:p>
        </p:txBody>
      </p:sp>
      <p:sp>
        <p:nvSpPr>
          <p:cNvPr id="10" name="Text Box 11"/>
          <p:cNvSpPr txBox="1"/>
          <p:nvPr>
            <p:custDataLst>
              <p:tags r:id="rId9"/>
            </p:custDataLst>
          </p:nvPr>
        </p:nvSpPr>
        <p:spPr>
          <a:xfrm>
            <a:off x="5361879" y="2892810"/>
            <a:ext cx="335803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latin typeface="+mn-ea"/>
                <a:sym typeface="宋体" panose="02010600030101010101" pitchFamily="2" charset="-122"/>
              </a:rPr>
              <a:t>歼敌一万多人，取得了胜利</a:t>
            </a:r>
            <a:endParaRPr lang="zh-CN" altLang="en-US" sz="2100" b="1" dirty="0">
              <a:latin typeface="+mn-ea"/>
              <a:sym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285345" y="790142"/>
            <a:ext cx="860573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2400" spc="225" dirty="0">
                <a:solidFill>
                  <a:srgbClr val="C00000"/>
                </a:solidFill>
                <a:latin typeface="+mn-ea"/>
                <a:sym typeface="+mn-ea"/>
              </a:rPr>
              <a:t>一</a:t>
            </a:r>
            <a:r>
              <a:rPr lang="en-US" altLang="zh-CN" sz="2400" spc="225" dirty="0">
                <a:solidFill>
                  <a:srgbClr val="C00000"/>
                </a:solidFill>
                <a:latin typeface="+mn-ea"/>
                <a:sym typeface="+mn-ea"/>
              </a:rPr>
              <a:t>.</a:t>
            </a:r>
            <a:r>
              <a:rPr lang="zh-CN" altLang="en-US" sz="2400" spc="225" dirty="0">
                <a:solidFill>
                  <a:srgbClr val="C00000"/>
                </a:solidFill>
                <a:latin typeface="+mn-ea"/>
                <a:sym typeface="+mn-ea"/>
              </a:rPr>
              <a:t>台儿庄战役</a:t>
            </a:r>
            <a:endParaRPr lang="zh-CN" altLang="en-US" sz="2400" spc="225" dirty="0">
              <a:solidFill>
                <a:srgbClr val="C00000"/>
              </a:solidFill>
              <a:latin typeface="+mn-ea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11"/>
            </p:custDataLst>
          </p:nvPr>
        </p:nvSpPr>
        <p:spPr>
          <a:xfrm>
            <a:off x="512892" y="1299319"/>
            <a:ext cx="3008576" cy="9228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lIns="68580" tIns="34290" rIns="68580" bIns="34290" rtlCol="0">
            <a:noAutofit/>
          </a:bodyPr>
          <a:lstStyle/>
          <a:p>
            <a:r>
              <a:rPr lang="en-US" altLang="zh-CN" sz="2100" dirty="0">
                <a:latin typeface="+mn-ea"/>
                <a:cs typeface="楷体" panose="02010609060101010101" pitchFamily="49" charset="-122"/>
              </a:rPr>
              <a:t>   </a:t>
            </a:r>
            <a:r>
              <a:rPr lang="zh-CN" altLang="en-US" sz="1800" b="1" dirty="0">
                <a:latin typeface="+mn-ea"/>
                <a:cs typeface="楷体" panose="02010609060101010101" pitchFamily="49" charset="-122"/>
              </a:rPr>
              <a:t>东三省沦陷，平津沦陷，南京上海沦陷，日军的下一步战略将是什么？</a:t>
            </a:r>
            <a:endParaRPr lang="zh-CN" altLang="en-US" sz="1800" b="1" dirty="0">
              <a:latin typeface="+mn-ea"/>
              <a:cs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2"/>
            </p:custDataLst>
          </p:nvPr>
        </p:nvSpPr>
        <p:spPr>
          <a:xfrm>
            <a:off x="354576" y="2264794"/>
            <a:ext cx="4564857" cy="38933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 font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spc="-60" dirty="0">
                <a:solidFill>
                  <a:prstClr val="black"/>
                </a:solidFill>
                <a:latin typeface="+mn-ea"/>
                <a:cs typeface="Arial" panose="020B0604020202020204"/>
                <a:sym typeface="+mn-ea"/>
              </a:rPr>
              <a:t>日本为</a:t>
            </a:r>
            <a:r>
              <a:rPr lang="zh-CN" altLang="en-US" sz="1600" b="1" spc="-60" dirty="0">
                <a:solidFill>
                  <a:srgbClr val="FF0000"/>
                </a:solidFill>
                <a:latin typeface="+mn-ea"/>
                <a:cs typeface="Arial" panose="020B0604020202020204"/>
                <a:sym typeface="+mn-ea"/>
              </a:rPr>
              <a:t>打通南北</a:t>
            </a:r>
            <a:r>
              <a:rPr lang="zh-CN" altLang="en-US" sz="1600" b="1" spc="-60" dirty="0">
                <a:solidFill>
                  <a:prstClr val="black"/>
                </a:solidFill>
                <a:latin typeface="+mn-ea"/>
                <a:cs typeface="Arial" panose="020B0604020202020204"/>
                <a:sym typeface="+mn-ea"/>
              </a:rPr>
              <a:t>战场，南北对进，夹击徐州。</a:t>
            </a:r>
            <a:endParaRPr lang="zh-CN" altLang="en-US" sz="1600" b="1" spc="-60" dirty="0">
              <a:solidFill>
                <a:prstClr val="black"/>
              </a:solidFill>
              <a:latin typeface="+mn-ea"/>
              <a:cs typeface="Arial" panose="020B0604020202020204"/>
              <a:sym typeface="+mn-ea"/>
            </a:endParaRPr>
          </a:p>
        </p:txBody>
      </p:sp>
      <p:sp>
        <p:nvSpPr>
          <p:cNvPr id="14" name="矩形 9"/>
          <p:cNvSpPr/>
          <p:nvPr>
            <p:custDataLst>
              <p:tags r:id="rId13"/>
            </p:custDataLst>
          </p:nvPr>
        </p:nvSpPr>
        <p:spPr>
          <a:xfrm>
            <a:off x="4186604" y="3359308"/>
            <a:ext cx="1239998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0070C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(5)</a:t>
            </a:r>
            <a:r>
              <a:rPr lang="zh-CN" altLang="en-US" sz="2100" b="1" dirty="0">
                <a:solidFill>
                  <a:srgbClr val="0070C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意义：</a:t>
            </a:r>
            <a:endParaRPr lang="zh-CN" altLang="en-US" sz="2100" b="1" dirty="0">
              <a:solidFill>
                <a:srgbClr val="0070C0"/>
              </a:solidFill>
              <a:latin typeface="+mn-ea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4"/>
            </p:custDataLst>
          </p:nvPr>
        </p:nvSpPr>
        <p:spPr>
          <a:xfrm>
            <a:off x="5327634" y="3294458"/>
            <a:ext cx="3453200" cy="16204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100" b="1" dirty="0">
                <a:latin typeface="+mn-ea"/>
                <a:sym typeface="+mn-ea"/>
              </a:rPr>
              <a:t>抗战以来中国正面战场取得的最大的一场胜仗，振奋了中国军民的精神，坚定了抗战意志和信念。</a:t>
            </a:r>
            <a:endParaRPr lang="zh-CN" altLang="en-US" sz="2100" b="1" dirty="0">
              <a:latin typeface="+mn-ea"/>
              <a:sym typeface="+mn-ea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/>
      <p:bldP spid="8" grpId="0"/>
      <p:bldP spid="9" grpId="0"/>
      <p:bldP spid="10" grpId="0"/>
      <p:bldP spid="12" grpId="0" bldLvl="0" animBg="1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4272" y="811148"/>
            <a:ext cx="8276155" cy="2011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 lvl="0" algn="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0563C1"/>
              </a:buClr>
              <a:buSzPct val="70000"/>
              <a:defRPr/>
            </a:pPr>
            <a:r>
              <a:rPr lang="zh-CN" altLang="en-US" sz="2100" dirty="0">
                <a:solidFill>
                  <a:prstClr val="black"/>
                </a:solidFill>
                <a:latin typeface="+mn-ea"/>
                <a:cs typeface="楷体" panose="02010609060101010101" pitchFamily="49" charset="-122"/>
              </a:rPr>
              <a:t>　　台儿庄捷报传出后，举国若狂。京沪沦陷后，笼罩全国的</a:t>
            </a:r>
            <a:r>
              <a:rPr lang="zh-CN" altLang="en-US" sz="2100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悲观空气至此一扫而空，抗战前途露出一线曙光</a:t>
            </a:r>
            <a:r>
              <a:rPr lang="zh-CN" altLang="en-US" sz="2100" dirty="0">
                <a:solidFill>
                  <a:prstClr val="black"/>
                </a:solidFill>
                <a:latin typeface="+mn-ea"/>
                <a:cs typeface="楷体" panose="02010609060101010101" pitchFamily="49" charset="-122"/>
              </a:rPr>
              <a:t>。”</a:t>
            </a:r>
            <a:r>
              <a:rPr lang="zh-CN" altLang="en-US" sz="2100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 </a:t>
            </a:r>
            <a:r>
              <a:rPr lang="en-US" altLang="zh-CN" sz="2100" dirty="0">
                <a:solidFill>
                  <a:prstClr val="black"/>
                </a:solidFill>
                <a:latin typeface="+mn-ea"/>
                <a:cs typeface="楷体" panose="02010609060101010101" pitchFamily="49" charset="-122"/>
              </a:rPr>
              <a:t>……</a:t>
            </a:r>
            <a:r>
              <a:rPr lang="zh-CN" altLang="en-US" sz="2100" dirty="0">
                <a:solidFill>
                  <a:prstClr val="black"/>
                </a:solidFill>
                <a:latin typeface="+mn-ea"/>
                <a:cs typeface="楷体" panose="02010609060101010101" pitchFamily="49" charset="-122"/>
              </a:rPr>
              <a:t>区区台儿庄地区经此一战，几成民族复兴的象征。</a:t>
            </a:r>
            <a:r>
              <a:rPr lang="zh-CN" altLang="en-US" sz="2100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我军得此鼓励，无不精神百倍</a:t>
            </a:r>
            <a:r>
              <a:rPr lang="zh-CN" altLang="en-US" sz="2100" dirty="0">
                <a:solidFill>
                  <a:prstClr val="black"/>
                </a:solidFill>
                <a:latin typeface="+mn-ea"/>
                <a:cs typeface="楷体" panose="02010609060101010101" pitchFamily="49" charset="-122"/>
              </a:rPr>
              <a:t>，各处断壁残垣之上，都出现一片欢乐之情，</a:t>
            </a:r>
            <a:r>
              <a:rPr lang="zh-CN" altLang="en-US" sz="2100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为抗战发动以来的第一快事</a:t>
            </a:r>
            <a:r>
              <a:rPr lang="zh-CN" altLang="en-US" sz="2100" dirty="0">
                <a:solidFill>
                  <a:prstClr val="black"/>
                </a:solidFill>
                <a:latin typeface="+mn-ea"/>
                <a:cs typeface="楷体" panose="02010609060101010101" pitchFamily="49" charset="-122"/>
              </a:rPr>
              <a:t>。</a:t>
            </a:r>
            <a:endParaRPr lang="en-US" altLang="zh-CN" sz="2100" dirty="0">
              <a:solidFill>
                <a:prstClr val="black"/>
              </a:solidFill>
              <a:latin typeface="+mn-ea"/>
              <a:cs typeface="楷体" panose="02010609060101010101" pitchFamily="49" charset="-122"/>
            </a:endParaRPr>
          </a:p>
          <a:p>
            <a:pPr lvl="0" algn="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0563C1"/>
              </a:buClr>
              <a:buSzPct val="70000"/>
              <a:defRPr/>
            </a:pPr>
            <a:r>
              <a:rPr lang="zh-CN" altLang="en-US" sz="2100" dirty="0">
                <a:solidFill>
                  <a:prstClr val="black"/>
                </a:solidFill>
                <a:latin typeface="+mn-ea"/>
                <a:cs typeface="楷体" panose="02010609060101010101" pitchFamily="49" charset="-122"/>
              </a:rPr>
              <a:t>　     </a:t>
            </a:r>
            <a:r>
              <a:rPr lang="en-US" altLang="zh-CN" sz="2100" dirty="0">
                <a:solidFill>
                  <a:prstClr val="black"/>
                </a:solidFill>
                <a:latin typeface="+mn-ea"/>
                <a:cs typeface="楷体" panose="02010609060101010101" pitchFamily="49" charset="-122"/>
              </a:rPr>
              <a:t>    </a:t>
            </a:r>
            <a:r>
              <a:rPr lang="en-US" altLang="zh-CN" sz="21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cs typeface="楷体" panose="02010609060101010101" pitchFamily="49" charset="-122"/>
              </a:rPr>
              <a:t>——《</a:t>
            </a:r>
            <a:r>
              <a:rPr lang="zh-CN" altLang="en-US" sz="21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cs typeface="楷体" panose="02010609060101010101" pitchFamily="49" charset="-122"/>
              </a:rPr>
              <a:t>李宗仁回忆录</a:t>
            </a:r>
            <a:r>
              <a:rPr lang="en-US" altLang="zh-CN" sz="21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cs typeface="楷体" panose="02010609060101010101" pitchFamily="49" charset="-122"/>
              </a:rPr>
              <a:t>》</a:t>
            </a:r>
            <a:r>
              <a:rPr lang="zh-CN" altLang="en-US" sz="2100" dirty="0">
                <a:solidFill>
                  <a:prstClr val="black"/>
                </a:solidFill>
                <a:latin typeface="+mn-ea"/>
                <a:cs typeface="楷体" panose="02010609060101010101" pitchFamily="49" charset="-122"/>
              </a:rPr>
              <a:t>                   </a:t>
            </a:r>
            <a:endParaRPr lang="zh-CN" altLang="en-US" sz="2100" dirty="0">
              <a:solidFill>
                <a:prstClr val="black"/>
              </a:solidFill>
              <a:latin typeface="+mn-ea"/>
              <a:cs typeface="楷体" panose="02010609060101010101" pitchFamily="49" charset="-122"/>
            </a:endParaRPr>
          </a:p>
        </p:txBody>
      </p:sp>
      <p:sp>
        <p:nvSpPr>
          <p:cNvPr id="6" name="文本框 2665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06390" y="3575946"/>
            <a:ext cx="7207279" cy="104387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ts val="375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cs typeface="Arial" panose="020B0604020202020204"/>
              </a:rPr>
              <a:t>①抗战以来中国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cs typeface="Arial" panose="020B0604020202020204"/>
              </a:rPr>
              <a:t>正面战场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cs typeface="Arial" panose="020B0604020202020204"/>
              </a:rPr>
              <a:t>取得的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cs typeface="Arial" panose="020B0604020202020204"/>
              </a:rPr>
              <a:t>最大的一场胜仗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cs typeface="Arial" panose="020B0604020202020204"/>
              </a:rPr>
              <a:t>；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  <a:cs typeface="Arial" panose="020B0604020202020204"/>
            </a:endParaRPr>
          </a:p>
          <a:p>
            <a:pPr>
              <a:lnSpc>
                <a:spcPts val="375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cs typeface="Arial" panose="020B0604020202020204"/>
              </a:rPr>
              <a:t>②振奋了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cs typeface="Arial" panose="020B0604020202020204"/>
              </a:rPr>
              <a:t>中国军民的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cs typeface="Arial" panose="020B0604020202020204"/>
              </a:rPr>
              <a:t>精神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cs typeface="Arial" panose="020B0604020202020204"/>
              </a:rPr>
              <a:t>，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cs typeface="Arial" panose="020B0604020202020204"/>
              </a:rPr>
              <a:t>坚定了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cs typeface="Arial" panose="020B0604020202020204"/>
              </a:rPr>
              <a:t>抗战意志和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  <a:cs typeface="Arial" panose="020B0604020202020204"/>
              </a:rPr>
              <a:t>信念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cs typeface="Arial" panose="020B0604020202020204"/>
              </a:rPr>
              <a:t>。</a:t>
            </a:r>
            <a:endParaRPr lang="zh-CN" altLang="en-US" b="1" dirty="0">
              <a:solidFill>
                <a:prstClr val="black"/>
              </a:solidFill>
              <a:latin typeface="+mn-ea"/>
              <a:ea typeface="+mn-ea"/>
              <a:cs typeface="Arial" panose="020B0604020202020204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37" y="2914245"/>
            <a:ext cx="1105785" cy="656469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1371241" y="3023188"/>
            <a:ext cx="5088573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+mn-ea"/>
              </a:rPr>
              <a:t>根据材料，分析台儿庄战役的意义。</a:t>
            </a:r>
            <a:endParaRPr lang="zh-CN" altLang="en-US" sz="2400" b="1" dirty="0">
              <a:solidFill>
                <a:srgbClr val="0070C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786972" y="778948"/>
            <a:ext cx="7351835" cy="80791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+mn-ea"/>
                <a:cs typeface="Arial" panose="020B0604020202020204"/>
                <a:sym typeface="+mn-ea"/>
              </a:rPr>
              <a:t>台儿庄战役虽胜利，但是徐州会战失败了，徐州沦陷，日军又将侵略的</a:t>
            </a:r>
            <a:r>
              <a:rPr lang="zh-CN" altLang="en-US" sz="2000" b="1" dirty="0" smtClean="0">
                <a:solidFill>
                  <a:srgbClr val="0070C0"/>
                </a:solidFill>
                <a:latin typeface="+mn-ea"/>
                <a:cs typeface="Arial" panose="020B0604020202020204"/>
                <a:sym typeface="+mn-ea"/>
              </a:rPr>
              <a:t>魔爪指向</a:t>
            </a:r>
            <a:r>
              <a:rPr lang="zh-CN" altLang="en-US" sz="2000" b="1" dirty="0">
                <a:solidFill>
                  <a:srgbClr val="0070C0"/>
                </a:solidFill>
                <a:latin typeface="+mn-ea"/>
                <a:cs typeface="Arial" panose="020B0604020202020204"/>
                <a:sym typeface="+mn-ea"/>
              </a:rPr>
              <a:t>哪儿？</a:t>
            </a:r>
            <a:endParaRPr lang="zh-CN" altLang="en-US" sz="2000" b="1" dirty="0">
              <a:solidFill>
                <a:srgbClr val="0070C0"/>
              </a:solidFill>
              <a:latin typeface="+mn-ea"/>
              <a:cs typeface="Arial" panose="020B0604020202020204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2848" y="4293096"/>
            <a:ext cx="7580081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prstClr val="black"/>
                </a:solidFill>
                <a:latin typeface="+mn-ea"/>
                <a:cs typeface="华文中宋" panose="02010600040101010101" charset="-122"/>
                <a:sym typeface="+mn-ea"/>
              </a:rPr>
              <a:t>1.</a:t>
            </a:r>
            <a:r>
              <a:rPr lang="zh-CN" altLang="en-US" sz="2400" dirty="0">
                <a:solidFill>
                  <a:prstClr val="black"/>
                </a:solidFill>
                <a:latin typeface="+mn-ea"/>
                <a:cs typeface="华文中宋" panose="02010600040101010101" charset="-122"/>
                <a:sym typeface="+mn-ea"/>
              </a:rPr>
              <a:t>背景：日军想迅速攻占武汉，以迫使中国政府屈服。</a:t>
            </a:r>
            <a:endParaRPr lang="zh-CN" altLang="en-US" sz="2400" dirty="0">
              <a:solidFill>
                <a:prstClr val="black"/>
              </a:solidFill>
              <a:latin typeface="+mn-ea"/>
              <a:cs typeface="华文中宋" panose="02010600040101010101" charset="-122"/>
              <a:sym typeface="+mn-ea"/>
            </a:endParaRPr>
          </a:p>
        </p:txBody>
      </p:sp>
      <p:sp>
        <p:nvSpPr>
          <p:cNvPr id="4" name="矩形 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35873" y="1586861"/>
            <a:ext cx="2766372" cy="260900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  <a:prstDash val="lg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000" dirty="0">
              <a:solidFill>
                <a:prstClr val="black"/>
              </a:solidFill>
              <a:latin typeface="+mn-ea"/>
              <a:ea typeface="+mn-ea"/>
              <a:cs typeface="华文中宋" panose="02010600040101010101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  <a:cs typeface="华文中宋" panose="02010600040101010101" charset="-122"/>
              </a:rPr>
              <a:t>日</a:t>
            </a:r>
            <a:r>
              <a:rPr lang="en-US" altLang="zh-CN" sz="2000" dirty="0">
                <a:solidFill>
                  <a:srgbClr val="FF0000"/>
                </a:solidFill>
                <a:latin typeface="+mn-ea"/>
                <a:ea typeface="+mn-ea"/>
                <a:cs typeface="华文中宋" panose="02010600040101010101" charset="-122"/>
              </a:rPr>
              <a:t>    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  <a:cs typeface="华文中宋" panose="02010600040101010101" charset="-122"/>
              </a:rPr>
              <a:t>本</a:t>
            </a:r>
            <a:endParaRPr lang="zh-CN" altLang="en-US" sz="2000" dirty="0">
              <a:solidFill>
                <a:srgbClr val="FF0000"/>
              </a:solidFill>
              <a:latin typeface="+mn-ea"/>
              <a:ea typeface="+mn-ea"/>
              <a:cs typeface="华文中宋" panose="02010600040101010101" charset="-122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prstClr val="black"/>
                </a:solidFill>
                <a:latin typeface="+mn-ea"/>
                <a:ea typeface="+mn-ea"/>
                <a:cs typeface="华文中宋" panose="02010600040101010101" charset="-122"/>
              </a:rPr>
              <a:t>日本大本营认为“只要攻占汉口、广州，就能支配中国”，于是日本御前会议决定发动武汉会战，迅速攻占武汉，以迫使中国政府屈服。</a:t>
            </a:r>
            <a:endParaRPr lang="zh-CN" altLang="en-US" sz="2000" dirty="0">
              <a:solidFill>
                <a:prstClr val="black"/>
              </a:solidFill>
              <a:latin typeface="+mn-ea"/>
              <a:ea typeface="+mn-ea"/>
              <a:cs typeface="华文中宋" panose="02010600040101010101" charset="-122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dirty="0">
              <a:solidFill>
                <a:prstClr val="black"/>
              </a:solidFill>
              <a:latin typeface="+mn-ea"/>
              <a:ea typeface="+mn-ea"/>
              <a:cs typeface="华文中宋" panose="02010600040101010101" charset="-122"/>
            </a:endParaRPr>
          </a:p>
        </p:txBody>
      </p:sp>
      <p:sp>
        <p:nvSpPr>
          <p:cNvPr id="5" name="矩形 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22075" y="1606315"/>
            <a:ext cx="3100170" cy="250840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  <a:prstDash val="lg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  <a:cs typeface="华文中宋" panose="02010600040101010101" charset="-122"/>
              </a:rPr>
              <a:t> 中   国 </a:t>
            </a:r>
            <a:r>
              <a:rPr lang="zh-CN" altLang="en-US" sz="2000" dirty="0">
                <a:solidFill>
                  <a:prstClr val="black"/>
                </a:solidFill>
                <a:latin typeface="+mn-ea"/>
                <a:ea typeface="+mn-ea"/>
                <a:cs typeface="华文中宋" panose="02010600040101010101" charset="-122"/>
              </a:rPr>
              <a:t> </a:t>
            </a:r>
            <a:endParaRPr lang="en-US" altLang="zh-CN" sz="2000" dirty="0">
              <a:solidFill>
                <a:prstClr val="black"/>
              </a:solidFill>
              <a:latin typeface="+mn-ea"/>
              <a:ea typeface="+mn-ea"/>
              <a:cs typeface="华文中宋" panose="02010600040101010101" charset="-122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prstClr val="black"/>
                </a:solidFill>
                <a:latin typeface="+mn-ea"/>
                <a:ea typeface="+mn-ea"/>
                <a:cs typeface="华文中宋" panose="02010600040101010101" charset="-122"/>
                <a:sym typeface="+mn-ea"/>
              </a:rPr>
              <a:t>日军侵占南京后，国民政府西迁重庆但将大部分机关和全国军事统帅设在武汉。武汉实际成为全国政治、经济、军事中心。</a:t>
            </a:r>
            <a:endParaRPr lang="zh-CN" altLang="en-US" sz="2000" dirty="0">
              <a:solidFill>
                <a:prstClr val="black"/>
              </a:solidFill>
              <a:latin typeface="+mn-ea"/>
              <a:ea typeface="+mn-ea"/>
              <a:cs typeface="华文中宋" panose="02010600040101010101" charset="-122"/>
              <a:sym typeface="+mn-ea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dirty="0">
              <a:solidFill>
                <a:prstClr val="black"/>
              </a:solidFill>
              <a:latin typeface="+mn-ea"/>
              <a:ea typeface="+mn-ea"/>
              <a:cs typeface="华文中宋" panose="0201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63826" y="1557427"/>
          <a:ext cx="5808832" cy="2809517"/>
        </p:xfrm>
        <a:graphic>
          <a:graphicData uri="http://schemas.openxmlformats.org/drawingml/2006/table">
            <a:tbl>
              <a:tblPr/>
              <a:tblGrid>
                <a:gridCol w="1130216"/>
                <a:gridCol w="4678616"/>
              </a:tblGrid>
              <a:tr h="647539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400" b="1" dirty="0">
                          <a:effectLst/>
                          <a:latin typeface="+mn-ea"/>
                          <a:ea typeface="+mn-ea"/>
                        </a:rPr>
                        <a:t>时间</a:t>
                      </a:r>
                      <a:endParaRPr lang="zh-CN" altLang="en-US" sz="2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5" marB="34295">
                    <a:lnL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en-US" sz="2900" b="1" dirty="0">
                        <a:solidFill>
                          <a:srgbClr val="0000C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5" marB="34295">
                    <a:lnL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33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400" b="1" dirty="0">
                          <a:effectLst/>
                          <a:latin typeface="+mn-ea"/>
                          <a:ea typeface="+mn-ea"/>
                        </a:rPr>
                        <a:t>地点</a:t>
                      </a:r>
                      <a:endParaRPr lang="zh-CN" altLang="en-US" sz="2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5" marB="34295">
                    <a:lnL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en-US" sz="2900" b="1" dirty="0">
                        <a:solidFill>
                          <a:srgbClr val="0000C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5" marB="34295">
                    <a:lnL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1941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400" b="1" dirty="0" smtClean="0">
                          <a:effectLst/>
                          <a:latin typeface="+mn-ea"/>
                          <a:ea typeface="+mn-ea"/>
                        </a:rPr>
                        <a:t>主要</a:t>
                      </a:r>
                      <a:endParaRPr lang="en-US" altLang="zh-CN" sz="2400" b="1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lvl="0" indent="0" algn="ctr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400" b="1" dirty="0" smtClean="0">
                          <a:effectLst/>
                          <a:latin typeface="+mn-ea"/>
                          <a:ea typeface="+mn-ea"/>
                        </a:rPr>
                        <a:t>战役</a:t>
                      </a:r>
                      <a:endParaRPr lang="zh-CN" altLang="en-US" sz="2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5" marB="34295">
                    <a:lnL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en-US" sz="2900" b="1" dirty="0">
                        <a:solidFill>
                          <a:srgbClr val="0000C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5" marB="34295">
                    <a:lnL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707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400" b="1" dirty="0">
                          <a:effectLst/>
                          <a:latin typeface="+mn-ea"/>
                          <a:ea typeface="+mn-ea"/>
                        </a:rPr>
                        <a:t>结果</a:t>
                      </a:r>
                      <a:endParaRPr lang="zh-CN" altLang="en-US" sz="2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5" marB="34295">
                    <a:lnL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en-US" sz="2900" b="1" dirty="0">
                        <a:solidFill>
                          <a:srgbClr val="0000C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5" marB="34295">
                    <a:lnL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6650"/>
          <p:cNvSpPr txBox="1"/>
          <p:nvPr>
            <p:custDataLst>
              <p:tags r:id="rId2"/>
            </p:custDataLst>
          </p:nvPr>
        </p:nvSpPr>
        <p:spPr>
          <a:xfrm>
            <a:off x="2440023" y="1714744"/>
            <a:ext cx="3251341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1938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月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——10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月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26650"/>
          <p:cNvSpPr txBox="1"/>
          <p:nvPr>
            <p:custDataLst>
              <p:tags r:id="rId3"/>
            </p:custDataLst>
          </p:nvPr>
        </p:nvSpPr>
        <p:spPr>
          <a:xfrm>
            <a:off x="3335448" y="2284185"/>
            <a:ext cx="1288852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武汉</a:t>
            </a:r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</a:t>
            </a:r>
            <a:endParaRPr lang="zh-CN" altLang="en-US" sz="2400" b="1" dirty="0">
              <a:solidFill>
                <a:srgbClr val="0070C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" name="文本框 1"/>
          <p:cNvSpPr txBox="1"/>
          <p:nvPr>
            <p:custDataLst>
              <p:tags r:id="rId4"/>
            </p:custDataLst>
          </p:nvPr>
        </p:nvSpPr>
        <p:spPr>
          <a:xfrm>
            <a:off x="1814052" y="2926220"/>
            <a:ext cx="4595813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万家岭大捷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击毙日军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3000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余人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>
            <p:custDataLst>
              <p:tags r:id="rId5"/>
            </p:custDataLst>
          </p:nvPr>
        </p:nvSpPr>
        <p:spPr>
          <a:xfrm>
            <a:off x="1644558" y="3842608"/>
            <a:ext cx="4842272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中国军队有序撤出武汉，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武汉失守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3120" y="797938"/>
            <a:ext cx="2302553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二</a:t>
            </a:r>
            <a:r>
              <a:rPr lang="zh-CN" altLang="en-US" sz="2800" b="1" dirty="0">
                <a:solidFill>
                  <a:srgbClr val="C00000"/>
                </a:solidFill>
              </a:rPr>
              <a:t>、</a:t>
            </a:r>
            <a:r>
              <a:rPr lang="zh-CN" altLang="en-US" sz="2800" b="1" dirty="0" smtClean="0">
                <a:solidFill>
                  <a:srgbClr val="C00000"/>
                </a:solidFill>
              </a:rPr>
              <a:t>武汉</a:t>
            </a:r>
            <a:r>
              <a:rPr lang="zh-CN" altLang="en-US" sz="2800" b="1" dirty="0">
                <a:solidFill>
                  <a:srgbClr val="C00000"/>
                </a:solidFill>
              </a:rPr>
              <a:t>会战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493314" y="1585041"/>
            <a:ext cx="2355037" cy="28392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+mn-ea"/>
                <a:cs typeface="方正粗黑宋简体" panose="02000000000000000000" charset="-122"/>
                <a:sym typeface="+mn-ea"/>
              </a:rPr>
              <a:t>特点：武汉会战是投入兵力最多、战线最长、牺牲最重，抗战以来规模之最的战役。</a:t>
            </a:r>
            <a:endParaRPr lang="zh-CN" altLang="en-US" sz="2400" b="1" dirty="0">
              <a:latin typeface="+mn-ea"/>
              <a:cs typeface="方正粗黑宋简体" panose="02000000000000000000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361887" y="1179749"/>
            <a:ext cx="2477311" cy="1310532"/>
          </a:xfrm>
        </p:spPr>
        <p:txBody>
          <a:bodyPr lIns="68580" tIns="34290" rIns="68580" bIns="34290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3600" b="1" kern="1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rgbClr val="0070C0"/>
                </a:solidFill>
                <a:latin typeface="+mn-ea"/>
                <a:ea typeface="+mn-ea"/>
                <a:cs typeface="方正粗黑宋简体" panose="02000000000000000000" charset="-122"/>
              </a:rPr>
              <a:t>江西万家岭</a:t>
            </a:r>
            <a:r>
              <a:rPr lang="zh-CN" altLang="en-US" sz="2200" dirty="0" smtClean="0">
                <a:solidFill>
                  <a:srgbClr val="0070C0"/>
                </a:solidFill>
                <a:latin typeface="+mn-ea"/>
                <a:ea typeface="+mn-ea"/>
                <a:cs typeface="方正粗黑宋简体" panose="02000000000000000000" charset="-122"/>
              </a:rPr>
              <a:t>大捷</a:t>
            </a:r>
            <a:endParaRPr lang="en-US" altLang="zh-CN" sz="2200" dirty="0" smtClean="0">
              <a:solidFill>
                <a:srgbClr val="0070C0"/>
              </a:solidFill>
              <a:latin typeface="+mn-ea"/>
              <a:ea typeface="+mn-ea"/>
              <a:cs typeface="方正粗黑宋简体" panose="02000000000000000000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200" dirty="0" smtClean="0">
                <a:solidFill>
                  <a:srgbClr val="0070C0"/>
                </a:solidFill>
                <a:latin typeface="+mn-ea"/>
                <a:ea typeface="+mn-ea"/>
                <a:cs typeface="方正粗黑宋简体" panose="02000000000000000000" charset="-122"/>
              </a:rPr>
              <a:t>（1938年10月初）</a:t>
            </a:r>
            <a:endParaRPr lang="zh-CN" altLang="en-US" sz="2200" dirty="0">
              <a:solidFill>
                <a:srgbClr val="0070C0"/>
              </a:solidFill>
              <a:latin typeface="+mn-ea"/>
              <a:ea typeface="+mn-ea"/>
              <a:cs typeface="方正粗黑宋简体" panose="02000000000000000000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065376" y="3184013"/>
            <a:ext cx="1852613" cy="438582"/>
          </a:xfrm>
          <a:prstGeom prst="rect">
            <a:avLst/>
          </a:prstGeom>
          <a:noFill/>
          <a:ln w="19050">
            <a:solidFill>
              <a:srgbClr val="0070C0"/>
            </a:solidFill>
            <a:prstDash val="lgDash"/>
          </a:ln>
        </p:spPr>
        <p:txBody>
          <a:bodyPr wrap="square" lIns="68580" tIns="34290" rIns="68580" bIns="34290" rtlCol="0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cs typeface="方正粗黑宋简体" panose="02000000000000000000" charset="-122"/>
                <a:sym typeface="Wingdings" panose="05000000000000000000" charset="0"/>
              </a:rPr>
              <a:t>战术特点</a:t>
            </a:r>
            <a:endParaRPr lang="zh-CN" altLang="en-US" sz="2400" b="1" dirty="0">
              <a:solidFill>
                <a:prstClr val="black"/>
              </a:solidFill>
              <a:latin typeface="+mn-ea"/>
              <a:cs typeface="方正粗黑宋简体" panose="02000000000000000000" charset="-122"/>
              <a:sym typeface="Wingdings" panose="05000000000000000000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5747929" y="3115259"/>
            <a:ext cx="1852613" cy="438582"/>
          </a:xfrm>
          <a:prstGeom prst="rect">
            <a:avLst/>
          </a:prstGeom>
          <a:noFill/>
          <a:ln w="19050">
            <a:solidFill>
              <a:srgbClr val="0070C0"/>
            </a:solidFill>
            <a:prstDash val="lgDash"/>
          </a:ln>
        </p:spPr>
        <p:txBody>
          <a:bodyPr wrap="square" lIns="68580" tIns="34290" rIns="68580" bIns="34290" rtlCol="0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cs typeface="方正粗黑宋简体" panose="02000000000000000000" charset="-122"/>
                <a:sym typeface="Wingdings" panose="05000000000000000000" charset="0"/>
              </a:rPr>
              <a:t>结果</a:t>
            </a:r>
            <a:endParaRPr lang="zh-CN" altLang="en-US" sz="2400" b="1" dirty="0">
              <a:solidFill>
                <a:prstClr val="black"/>
              </a:solidFill>
              <a:latin typeface="+mn-ea"/>
              <a:cs typeface="方正粗黑宋简体" panose="02000000000000000000" charset="-122"/>
              <a:sym typeface="Wingdings" panose="05000000000000000000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440422" y="3576669"/>
            <a:ext cx="315232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+mn-ea"/>
                <a:cs typeface="方正粗黑宋简体" panose="02000000000000000000" charset="-122"/>
              </a:rPr>
              <a:t>集中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cs typeface="方正粗黑宋简体" panose="02000000000000000000" charset="-122"/>
              </a:rPr>
              <a:t>优势兵力</a:t>
            </a:r>
            <a:r>
              <a:rPr lang="zh-CN" altLang="en-US" sz="2000" b="1" dirty="0">
                <a:solidFill>
                  <a:prstClr val="black"/>
                </a:solidFill>
                <a:latin typeface="+mn-ea"/>
                <a:cs typeface="方正粗黑宋简体" panose="02000000000000000000" charset="-122"/>
              </a:rPr>
              <a:t>，利用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  <a:cs typeface="方正粗黑宋简体" panose="02000000000000000000" charset="-122"/>
              </a:rPr>
              <a:t>山路</a:t>
            </a:r>
            <a:endParaRPr lang="en-US" altLang="zh-CN" sz="2000" b="1" dirty="0" smtClean="0">
              <a:solidFill>
                <a:srgbClr val="FF0000"/>
              </a:solidFill>
              <a:latin typeface="+mn-ea"/>
              <a:cs typeface="方正粗黑宋简体" panose="02000000000000000000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+mn-ea"/>
                <a:cs typeface="方正粗黑宋简体" panose="02000000000000000000" charset="-122"/>
              </a:rPr>
              <a:t>崎岖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cs typeface="方正粗黑宋简体" panose="02000000000000000000" charset="-122"/>
              </a:rPr>
              <a:t>易守难攻</a:t>
            </a:r>
            <a:r>
              <a:rPr lang="zh-CN" altLang="en-US" sz="2000" b="1" dirty="0">
                <a:solidFill>
                  <a:prstClr val="black"/>
                </a:solidFill>
                <a:latin typeface="+mn-ea"/>
                <a:cs typeface="方正粗黑宋简体" panose="02000000000000000000" charset="-122"/>
              </a:rPr>
              <a:t>的有利地形，将日军分割包围</a:t>
            </a:r>
            <a:endParaRPr lang="zh-CN" altLang="en-US" sz="2000" b="1" dirty="0">
              <a:solidFill>
                <a:prstClr val="black"/>
              </a:solidFill>
              <a:latin typeface="+mn-ea"/>
              <a:cs typeface="方正粗黑宋简体" panose="02000000000000000000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4254231" y="3534559"/>
            <a:ext cx="4758838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+mn-ea"/>
                <a:cs typeface="方正粗黑宋简体" panose="02000000000000000000" charset="-122"/>
              </a:rPr>
              <a:t>日军死伤惨重，基层军官损失殆尽，无法组织有效抵抗，被迫空投</a:t>
            </a:r>
            <a:r>
              <a:rPr lang="en-US" altLang="zh-CN" sz="2000" b="1" dirty="0">
                <a:solidFill>
                  <a:prstClr val="black"/>
                </a:solidFill>
                <a:latin typeface="+mn-ea"/>
                <a:cs typeface="方正粗黑宋简体" panose="02000000000000000000" charset="-122"/>
              </a:rPr>
              <a:t>200</a:t>
            </a:r>
            <a:r>
              <a:rPr lang="zh-CN" altLang="en-US" sz="2000" b="1" dirty="0">
                <a:solidFill>
                  <a:prstClr val="black"/>
                </a:solidFill>
                <a:latin typeface="+mn-ea"/>
                <a:cs typeface="方正粗黑宋简体" panose="02000000000000000000" charset="-122"/>
              </a:rPr>
              <a:t>多名军官加强力量。这次战役，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cs typeface="方正粗黑宋简体" panose="02000000000000000000" charset="-122"/>
              </a:rPr>
              <a:t>击毙日军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方正粗黑宋简体" panose="02000000000000000000" charset="-122"/>
              </a:rPr>
              <a:t>3000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cs typeface="方正粗黑宋简体" panose="02000000000000000000" charset="-122"/>
              </a:rPr>
              <a:t>余人</a:t>
            </a:r>
            <a:r>
              <a:rPr lang="zh-CN" altLang="en-US" sz="2000" b="1" dirty="0">
                <a:solidFill>
                  <a:prstClr val="black"/>
                </a:solidFill>
                <a:latin typeface="+mn-ea"/>
                <a:cs typeface="方正粗黑宋简体" panose="02000000000000000000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+mn-ea"/>
              <a:cs typeface="方正粗黑宋简体" panose="02000000000000000000" charset="-122"/>
            </a:endParaRPr>
          </a:p>
        </p:txBody>
      </p:sp>
      <p:sp>
        <p:nvSpPr>
          <p:cNvPr id="7" name="矩形 1331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40421" y="825694"/>
            <a:ext cx="5973349" cy="176202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latin typeface="+mn-ea"/>
              </a:rPr>
              <a:t>  </a:t>
            </a:r>
            <a:r>
              <a:rPr lang="zh-CN" altLang="en-US" sz="2000" dirty="0">
                <a:solidFill>
                  <a:prstClr val="black"/>
                </a:solidFill>
                <a:latin typeface="+mn-ea"/>
              </a:rPr>
              <a:t>位于江西省德安城西北</a:t>
            </a:r>
            <a:r>
              <a:rPr lang="en-US" altLang="zh-CN" sz="2000" dirty="0">
                <a:solidFill>
                  <a:prstClr val="black"/>
                </a:solidFill>
                <a:latin typeface="+mn-ea"/>
              </a:rPr>
              <a:t>20</a:t>
            </a:r>
            <a:r>
              <a:rPr lang="zh-CN" altLang="en-US" sz="2000" dirty="0">
                <a:solidFill>
                  <a:prstClr val="black"/>
                </a:solidFill>
                <a:latin typeface="+mn-ea"/>
              </a:rPr>
              <a:t>余公里的万家岭，此岭高不足</a:t>
            </a:r>
            <a:r>
              <a:rPr lang="en-US" altLang="zh-CN" sz="2000" dirty="0">
                <a:solidFill>
                  <a:prstClr val="black"/>
                </a:solidFill>
                <a:latin typeface="+mn-ea"/>
              </a:rPr>
              <a:t>50</a:t>
            </a:r>
            <a:r>
              <a:rPr lang="zh-CN" altLang="en-US" sz="2000" dirty="0">
                <a:solidFill>
                  <a:prstClr val="black"/>
                </a:solidFill>
                <a:latin typeface="+mn-ea"/>
              </a:rPr>
              <a:t>米，三面高丘包围。</a:t>
            </a:r>
            <a:r>
              <a:rPr lang="en-US" altLang="zh-CN" sz="2000" dirty="0">
                <a:solidFill>
                  <a:prstClr val="black"/>
                </a:solidFill>
                <a:latin typeface="+mn-ea"/>
              </a:rPr>
              <a:t>1938</a:t>
            </a:r>
            <a:r>
              <a:rPr lang="zh-CN" altLang="en-US" sz="2000" dirty="0">
                <a:solidFill>
                  <a:prstClr val="black"/>
                </a:solidFill>
                <a:latin typeface="+mn-ea"/>
              </a:rPr>
              <a:t>年</a:t>
            </a:r>
            <a:r>
              <a:rPr lang="en-US" altLang="zh-CN" sz="2000" dirty="0">
                <a:solidFill>
                  <a:prstClr val="black"/>
                </a:solidFill>
                <a:latin typeface="+mn-ea"/>
              </a:rPr>
              <a:t>10</a:t>
            </a:r>
            <a:r>
              <a:rPr lang="zh-CN" altLang="en-US" sz="2000" dirty="0">
                <a:solidFill>
                  <a:prstClr val="black"/>
                </a:solidFill>
                <a:latin typeface="+mn-ea"/>
              </a:rPr>
              <a:t>月，中国军队在抗日名将</a:t>
            </a: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薛岳</a:t>
            </a:r>
            <a:r>
              <a:rPr lang="zh-CN" altLang="en-US" sz="2000" dirty="0">
                <a:solidFill>
                  <a:prstClr val="black"/>
                </a:solidFill>
                <a:latin typeface="+mn-ea"/>
              </a:rPr>
              <a:t>指挥下，巧设“口袋阵”，在万家岭打死打伤侵华日军</a:t>
            </a:r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3000</a:t>
            </a: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多</a:t>
            </a:r>
            <a:r>
              <a:rPr lang="zh-CN" altLang="en-US" sz="2000" dirty="0">
                <a:solidFill>
                  <a:prstClr val="black"/>
                </a:solidFill>
                <a:latin typeface="+mn-ea"/>
              </a:rPr>
              <a:t>人，史称“万家岭大捷”即万家岭战役。</a:t>
            </a:r>
            <a:endParaRPr lang="zh-CN" altLang="en-US" sz="20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8" name="矩形 7"/>
          <p:cNvSpPr/>
          <p:nvPr>
            <p:custDataLst>
              <p:tags r:id="rId7"/>
            </p:custDataLst>
          </p:nvPr>
        </p:nvSpPr>
        <p:spPr>
          <a:xfrm>
            <a:off x="439935" y="2697521"/>
            <a:ext cx="6864250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万家岭大捷：</a:t>
            </a:r>
            <a:r>
              <a:rPr sz="2400" b="1" dirty="0" err="1">
                <a:solidFill>
                  <a:srgbClr val="0070C0"/>
                </a:solidFill>
                <a:latin typeface="+mn-ea"/>
                <a:sym typeface="+mn-ea"/>
              </a:rPr>
              <a:t>抗战时期唯一全歼日本整师团战役</a:t>
            </a:r>
            <a:endParaRPr sz="2400" b="1" dirty="0">
              <a:solidFill>
                <a:srgbClr val="0070C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/>
          <p:nvPr>
            <p:custDataLst>
              <p:tags r:id="rId1"/>
            </p:custDataLst>
          </p:nvPr>
        </p:nvSpPr>
        <p:spPr>
          <a:xfrm>
            <a:off x="445774" y="3290279"/>
            <a:ext cx="8047875" cy="398328"/>
          </a:xfrm>
          <a:prstGeom prst="rect">
            <a:avLst/>
          </a:prstGeom>
          <a:noFill/>
          <a:ln w="38100">
            <a:noFill/>
            <a:prstDash val="sysDot"/>
            <a:miter lim="800000"/>
          </a:ln>
        </p:spPr>
        <p:txBody>
          <a:bodyPr wrap="square"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spc="225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①</a:t>
            </a:r>
            <a:r>
              <a:rPr sz="2400" b="1" kern="0" dirty="0">
                <a:solidFill>
                  <a:schemeClr val="accent1"/>
                </a:solidFill>
                <a:latin typeface="+mn-ea"/>
                <a:ea typeface="+mn-ea"/>
                <a:sym typeface="+mn-ea"/>
              </a:rPr>
              <a:t>日本企图迅速灭亡中国的既定战略方针彻底破灭</a:t>
            </a:r>
            <a:endParaRPr sz="2400" b="1" kern="0" dirty="0">
              <a:solidFill>
                <a:schemeClr val="accent1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445775" y="1474146"/>
            <a:ext cx="4433652" cy="18081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prstDash val="lgDash"/>
          </a:ln>
        </p:spPr>
        <p:txBody>
          <a:bodyPr wrap="square" lIns="68580" tIns="34290" rIns="68580" bIns="34290" rtlCol="0">
            <a:spAutoFit/>
          </a:bodyPr>
          <a:lstStyle/>
          <a:p>
            <a:pPr fontAlgn="ctr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zh-CN" altLang="en-US" sz="1800" spc="45" dirty="0">
                <a:solidFill>
                  <a:srgbClr val="00206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材料一：</a:t>
            </a:r>
            <a:r>
              <a:rPr lang="zh-CN" altLang="en-US" sz="1800" spc="225" dirty="0"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（日本政府）为在昭和13年（1938年）内解决事变而实施的攻占武汉作战，武汉是攻下了，但在</a:t>
            </a:r>
            <a:r>
              <a:rPr lang="zh-CN" altLang="en-US" sz="1800" spc="225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政略方面并未得到预期效果。</a:t>
            </a:r>
            <a:r>
              <a:rPr lang="en-US" altLang="zh-CN" sz="1800" spc="45" dirty="0"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  </a:t>
            </a:r>
            <a:endParaRPr lang="en-US" altLang="zh-CN" sz="1800" spc="45" dirty="0">
              <a:latin typeface="+mn-ea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algn="r" fontAlgn="ctr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zh-CN" sz="1800" spc="45" dirty="0"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——</a:t>
            </a:r>
            <a:r>
              <a:rPr lang="zh-CN" altLang="en-US" sz="1800" spc="30" dirty="0">
                <a:latin typeface="+mn-ea"/>
                <a:cs typeface="楷体" panose="02010609060101010101" pitchFamily="49" charset="-122"/>
                <a:sym typeface="宋体" panose="02010600030101010101" pitchFamily="2" charset="-122"/>
              </a:rPr>
              <a:t>《中国事变陆军作战》</a:t>
            </a:r>
            <a:endParaRPr lang="zh-CN" altLang="en-US" sz="1800" spc="30" dirty="0">
              <a:latin typeface="+mn-ea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5052848" y="1474146"/>
            <a:ext cx="3645377" cy="18081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  <a:prstDash val="lgDash"/>
          </a:ln>
        </p:spPr>
        <p:txBody>
          <a:bodyPr wrap="square" lIns="68580" tIns="34290" rIns="68580" bIns="34290" rtlCol="0">
            <a:noAutofit/>
          </a:bodyPr>
          <a:lstStyle/>
          <a:p>
            <a:pPr fontAlgn="ctr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zh-CN" altLang="en-US" sz="1800" spc="45" dirty="0">
                <a:solidFill>
                  <a:srgbClr val="002060"/>
                </a:solidFill>
                <a:latin typeface="+mn-ea"/>
                <a:cs typeface="楷体" panose="02010609060101010101" pitchFamily="49" charset="-122"/>
                <a:sym typeface="+mn-ea"/>
              </a:rPr>
              <a:t>材料二</a:t>
            </a:r>
            <a:r>
              <a:rPr lang="en-US" altLang="zh-CN" sz="1800" spc="45" dirty="0">
                <a:solidFill>
                  <a:srgbClr val="002060"/>
                </a:solidFill>
                <a:latin typeface="+mn-ea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1800" dirty="0">
                <a:latin typeface="+mn-ea"/>
                <a:cs typeface="楷体" panose="02010609060101010101" pitchFamily="49" charset="-122"/>
                <a:sym typeface="+mn-ea"/>
              </a:rPr>
              <a:t>我国在抗战之始，即决定</a:t>
            </a:r>
            <a:r>
              <a:rPr lang="zh-CN" altLang="en-US" sz="1800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  <a:sym typeface="+mn-ea"/>
              </a:rPr>
              <a:t>持久抗战</a:t>
            </a:r>
            <a:r>
              <a:rPr lang="zh-CN" altLang="en-US" sz="1800" dirty="0">
                <a:solidFill>
                  <a:srgbClr val="002060"/>
                </a:solidFill>
                <a:latin typeface="+mn-ea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 sz="1800" dirty="0">
                <a:latin typeface="+mn-ea"/>
                <a:cs typeface="楷体" panose="02010609060101010101" pitchFamily="49" charset="-122"/>
                <a:sym typeface="+mn-ea"/>
              </a:rPr>
              <a:t>故一时之进退变化，绝不能动摇我抗战之决心</a:t>
            </a:r>
            <a:r>
              <a:rPr lang="zh-CN" altLang="en-US" sz="1800" spc="45" dirty="0">
                <a:latin typeface="+mn-ea"/>
                <a:cs typeface="楷体" panose="02010609060101010101" pitchFamily="49" charset="-122"/>
                <a:sym typeface="+mn-ea"/>
              </a:rPr>
              <a:t>......</a:t>
            </a:r>
            <a:endParaRPr lang="en-US" altLang="zh-CN" sz="1800" spc="45" dirty="0">
              <a:latin typeface="+mn-ea"/>
              <a:cs typeface="楷体" panose="02010609060101010101" pitchFamily="49" charset="-122"/>
              <a:sym typeface="+mn-ea"/>
            </a:endParaRPr>
          </a:p>
          <a:p>
            <a:pPr algn="r" fontAlgn="ctr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zh-CN" altLang="en-US" sz="1800" spc="30" dirty="0">
                <a:latin typeface="+mn-ea"/>
                <a:cs typeface="楷体" panose="02010609060101010101" pitchFamily="49" charset="-122"/>
                <a:sym typeface="+mn-ea"/>
              </a:rPr>
              <a:t>——蒋介石《告全国国民书》</a:t>
            </a:r>
            <a:r>
              <a:rPr lang="zh-CN" altLang="en-US" sz="1800" spc="45" dirty="0">
                <a:latin typeface="+mn-ea"/>
                <a:cs typeface="楷体" panose="02010609060101010101" pitchFamily="49" charset="-122"/>
                <a:sym typeface="+mn-ea"/>
              </a:rPr>
              <a:t>  </a:t>
            </a:r>
            <a:endParaRPr lang="zh-CN" altLang="en-US" sz="1800" spc="45" dirty="0">
              <a:latin typeface="+mn-ea"/>
              <a:cs typeface="楷体" panose="02010609060101010101" pitchFamily="49" charset="-122"/>
            </a:endParaRPr>
          </a:p>
        </p:txBody>
      </p:sp>
      <p:sp>
        <p:nvSpPr>
          <p:cNvPr id="5" name="TextBox 5"/>
          <p:cNvSpPr/>
          <p:nvPr>
            <p:custDataLst>
              <p:tags r:id="rId4"/>
            </p:custDataLst>
          </p:nvPr>
        </p:nvSpPr>
        <p:spPr>
          <a:xfrm>
            <a:off x="445775" y="3782552"/>
            <a:ext cx="8252450" cy="788571"/>
          </a:xfrm>
          <a:prstGeom prst="rect">
            <a:avLst/>
          </a:prstGeom>
          <a:noFill/>
          <a:ln w="38100">
            <a:noFill/>
            <a:prstDash val="sysDot"/>
            <a:miter lim="800000"/>
          </a:ln>
        </p:spPr>
        <p:txBody>
          <a:bodyPr wrap="square"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kern="0" dirty="0">
                <a:solidFill>
                  <a:schemeClr val="accent1"/>
                </a:solidFill>
                <a:latin typeface="+mn-ea"/>
                <a:ea typeface="+mn-ea"/>
              </a:rPr>
              <a:t>②广州、武汉失陷后，日军兵力严重不足，物力财力都感觉困难，抗日战争开始进入相持阶段。</a:t>
            </a:r>
            <a:endParaRPr lang="zh-CN" altLang="en-US" sz="2400" b="1" kern="0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3465506" y="776118"/>
            <a:ext cx="3174683" cy="43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+mn-ea"/>
              </a:rPr>
              <a:t>武汉会战的影响</a:t>
            </a:r>
            <a:endParaRPr lang="zh-CN" altLang="en-US" sz="2400" b="1" dirty="0">
              <a:solidFill>
                <a:srgbClr val="C0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94360" y="1307060"/>
          <a:ext cx="7955280" cy="3111284"/>
        </p:xfrm>
        <a:graphic>
          <a:graphicData uri="http://schemas.openxmlformats.org/drawingml/2006/table">
            <a:tbl>
              <a:tblPr/>
              <a:tblGrid>
                <a:gridCol w="1504950"/>
                <a:gridCol w="6450330"/>
              </a:tblGrid>
              <a:tr h="430949">
                <a:tc grid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300" b="1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第三次长沙会战</a:t>
                      </a:r>
                      <a:r>
                        <a:rPr lang="zh-CN" altLang="en-US" sz="2300" dirty="0">
                          <a:solidFill>
                            <a:srgbClr val="151AC4"/>
                          </a:solidFill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zh-CN" altLang="en-US" sz="2300" b="0" dirty="0">
                          <a:solidFill>
                            <a:srgbClr val="151AC4"/>
                          </a:solidFill>
                          <a:effectLst/>
                          <a:latin typeface="+mn-ea"/>
                          <a:ea typeface="+mn-ea"/>
                        </a:rPr>
                        <a:t>相持阶段重大战役</a:t>
                      </a:r>
                      <a:r>
                        <a:rPr lang="zh-CN" altLang="en-US" sz="2300" b="1" dirty="0">
                          <a:solidFill>
                            <a:srgbClr val="151AC4"/>
                          </a:solidFill>
                          <a:effectLst/>
                          <a:latin typeface="+mn-ea"/>
                          <a:ea typeface="+mn-ea"/>
                        </a:rPr>
                        <a:t>）</a:t>
                      </a:r>
                      <a:endParaRPr lang="zh-CN" altLang="en-US" sz="2300" b="1" dirty="0">
                        <a:solidFill>
                          <a:srgbClr val="151AC4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>
                    <a:lnL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</a:tr>
              <a:tr h="41148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300" b="1" dirty="0">
                          <a:effectLst>
                            <a:outerShdw blurRad="38100" dist="38100" dir="2700000">
                              <a:srgbClr val="FFFFFF"/>
                            </a:outerShdw>
                          </a:effectLst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（</a:t>
                      </a:r>
                      <a:r>
                        <a:rPr lang="en-US" altLang="zh-CN" sz="2300" b="1" dirty="0">
                          <a:effectLst>
                            <a:outerShdw blurRad="38100" dist="38100" dir="2700000">
                              <a:srgbClr val="FFFFFF"/>
                            </a:outerShdw>
                          </a:effectLst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1</a:t>
                      </a:r>
                      <a:r>
                        <a:rPr lang="zh-CN" altLang="en-US" sz="2300" b="1" dirty="0">
                          <a:effectLst>
                            <a:outerShdw blurRad="38100" dist="38100" dir="2700000">
                              <a:srgbClr val="FFFFFF"/>
                            </a:outerShdw>
                          </a:effectLst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）时间</a:t>
                      </a:r>
                      <a:endParaRPr lang="zh-CN" altLang="en-US" sz="2300" b="1" dirty="0">
                        <a:effectLst>
                          <a:outerShdw blurRad="38100" dist="38100" dir="2700000">
                            <a:srgbClr val="FFFFFF"/>
                          </a:outerShdw>
                        </a:effectLst>
                        <a:latin typeface="+mn-ea"/>
                        <a:ea typeface="+mn-ea"/>
                        <a:cs typeface="方正粗黑宋简体" panose="02000000000000000000" charset="-122"/>
                      </a:endParaRPr>
                    </a:p>
                  </a:txBody>
                  <a:tcPr marL="68580" marR="68580" marT="34290" marB="34290">
                    <a:lnL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2300" b="1" dirty="0">
                        <a:solidFill>
                          <a:srgbClr val="0000CC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>
                    <a:lnL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38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300" b="1" dirty="0">
                          <a:effectLst>
                            <a:outerShdw blurRad="38100" dist="38100" dir="2700000">
                              <a:srgbClr val="FFFFFF"/>
                            </a:outerShdw>
                          </a:effectLst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（</a:t>
                      </a:r>
                      <a:r>
                        <a:rPr lang="en-US" altLang="zh-CN" sz="2300" b="1" dirty="0">
                          <a:effectLst>
                            <a:outerShdw blurRad="38100" dist="38100" dir="2700000">
                              <a:srgbClr val="FFFFFF"/>
                            </a:outerShdw>
                          </a:effectLst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2</a:t>
                      </a:r>
                      <a:r>
                        <a:rPr lang="zh-CN" altLang="en-US" sz="2300" b="1" dirty="0">
                          <a:effectLst>
                            <a:outerShdw blurRad="38100" dist="38100" dir="2700000">
                              <a:srgbClr val="FFFFFF"/>
                            </a:outerShdw>
                          </a:effectLst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）背景</a:t>
                      </a:r>
                      <a:endParaRPr lang="zh-CN" altLang="en-US" sz="2300" b="1" dirty="0">
                        <a:effectLst>
                          <a:outerShdw blurRad="38100" dist="38100" dir="2700000">
                            <a:srgbClr val="FFFFFF"/>
                          </a:outerShdw>
                        </a:effectLst>
                        <a:latin typeface="+mn-ea"/>
                        <a:ea typeface="+mn-ea"/>
                        <a:cs typeface="方正粗黑宋简体" panose="02000000000000000000" charset="-122"/>
                      </a:endParaRPr>
                    </a:p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2300" b="1" dirty="0">
                        <a:effectLst>
                          <a:outerShdw blurRad="38100" dist="38100" dir="2700000">
                            <a:srgbClr val="FFFFFF"/>
                          </a:outerShdw>
                        </a:effectLst>
                        <a:latin typeface="+mn-ea"/>
                        <a:ea typeface="+mn-ea"/>
                        <a:cs typeface="方正粗黑宋简体" panose="02000000000000000000" charset="-122"/>
                      </a:endParaRPr>
                    </a:p>
                  </a:txBody>
                  <a:tcPr marL="68580" marR="68580" marT="34290" marB="34290">
                    <a:lnL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2300" b="1" dirty="0">
                        <a:solidFill>
                          <a:srgbClr val="0000CC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>
                    <a:lnL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7736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300" b="1" dirty="0">
                          <a:effectLst>
                            <a:outerShdw blurRad="38100" dist="38100" dir="2700000">
                              <a:srgbClr val="FFFFFF"/>
                            </a:outerShdw>
                          </a:effectLst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（</a:t>
                      </a:r>
                      <a:r>
                        <a:rPr lang="en-US" altLang="zh-CN" sz="2300" b="1" dirty="0">
                          <a:effectLst>
                            <a:outerShdw blurRad="38100" dist="38100" dir="2700000">
                              <a:srgbClr val="FFFFFF"/>
                            </a:outerShdw>
                          </a:effectLst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3</a:t>
                      </a:r>
                      <a:r>
                        <a:rPr lang="zh-CN" altLang="en-US" sz="2300" b="1" dirty="0">
                          <a:effectLst>
                            <a:outerShdw blurRad="38100" dist="38100" dir="2700000">
                              <a:srgbClr val="FFFFFF"/>
                            </a:outerShdw>
                          </a:effectLst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）结果</a:t>
                      </a:r>
                      <a:endParaRPr lang="zh-CN" altLang="en-US" sz="2300" b="1" dirty="0">
                        <a:effectLst>
                          <a:outerShdw blurRad="38100" dist="38100" dir="2700000">
                            <a:srgbClr val="FFFFFF"/>
                          </a:outerShdw>
                        </a:effectLst>
                        <a:latin typeface="+mn-ea"/>
                        <a:ea typeface="+mn-ea"/>
                        <a:cs typeface="方正粗黑宋简体" panose="02000000000000000000" charset="-122"/>
                      </a:endParaRPr>
                    </a:p>
                  </a:txBody>
                  <a:tcPr marL="68580" marR="68580" marT="34290" marB="34290">
                    <a:lnL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2300" b="1" dirty="0">
                        <a:solidFill>
                          <a:srgbClr val="0000CC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>
                    <a:lnL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879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300" b="1" dirty="0"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（</a:t>
                      </a:r>
                      <a:r>
                        <a:rPr lang="en-US" altLang="zh-CN" sz="2300" b="1" dirty="0"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4</a:t>
                      </a:r>
                      <a:r>
                        <a:rPr lang="zh-CN" altLang="en-US" sz="2300" b="1" dirty="0">
                          <a:latin typeface="+mn-ea"/>
                          <a:ea typeface="+mn-ea"/>
                          <a:cs typeface="方正粗黑宋简体" panose="02000000000000000000" charset="-122"/>
                        </a:rPr>
                        <a:t>）意义</a:t>
                      </a:r>
                      <a:endParaRPr lang="zh-CN" altLang="en-US" sz="2300" b="1" dirty="0">
                        <a:effectLst>
                          <a:outerShdw blurRad="38100" dist="38100" dir="2700000">
                            <a:srgbClr val="FFFFFF"/>
                          </a:outerShdw>
                        </a:effectLst>
                        <a:latin typeface="+mn-ea"/>
                        <a:ea typeface="+mn-ea"/>
                        <a:cs typeface="方正粗黑宋简体" panose="02000000000000000000" charset="-122"/>
                      </a:endParaRPr>
                    </a:p>
                  </a:txBody>
                  <a:tcPr marL="68580" marR="68580" marT="34290" marB="34290">
                    <a:lnL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2300" b="1" dirty="0">
                        <a:solidFill>
                          <a:srgbClr val="0000CC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>
                    <a:lnL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6650"/>
          <p:cNvSpPr txBox="1"/>
          <p:nvPr>
            <p:custDataLst>
              <p:tags r:id="rId2"/>
            </p:custDataLst>
          </p:nvPr>
        </p:nvSpPr>
        <p:spPr>
          <a:xfrm>
            <a:off x="3531621" y="1745345"/>
            <a:ext cx="1678781" cy="39147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 b="1" dirty="0">
                <a:solidFill>
                  <a:schemeClr val="accent1"/>
                </a:solidFill>
                <a:latin typeface="+mn-ea"/>
              </a:rPr>
              <a:t>1941</a:t>
            </a:r>
            <a:r>
              <a:rPr lang="zh-CN" altLang="en-US" sz="2100" b="1" dirty="0">
                <a:solidFill>
                  <a:schemeClr val="accent1"/>
                </a:solidFill>
                <a:latin typeface="+mn-ea"/>
              </a:rPr>
              <a:t>年</a:t>
            </a:r>
            <a:r>
              <a:rPr lang="en-US" altLang="zh-CN" sz="2100" b="1" dirty="0">
                <a:solidFill>
                  <a:schemeClr val="accent1"/>
                </a:solidFill>
                <a:latin typeface="+mn-ea"/>
              </a:rPr>
              <a:t>12</a:t>
            </a:r>
            <a:r>
              <a:rPr lang="zh-CN" altLang="en-US" sz="2100" b="1" dirty="0">
                <a:solidFill>
                  <a:schemeClr val="accent1"/>
                </a:solidFill>
                <a:latin typeface="+mn-ea"/>
              </a:rPr>
              <a:t>月</a:t>
            </a:r>
            <a:endParaRPr lang="zh-CN" altLang="en-US" sz="21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4" name="文本框 26650"/>
          <p:cNvSpPr txBox="1"/>
          <p:nvPr>
            <p:custDataLst>
              <p:tags r:id="rId3"/>
            </p:custDataLst>
          </p:nvPr>
        </p:nvSpPr>
        <p:spPr>
          <a:xfrm>
            <a:off x="2415120" y="2136823"/>
            <a:ext cx="5421550" cy="8448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 smtClean="0">
                <a:solidFill>
                  <a:schemeClr val="accent1"/>
                </a:solidFill>
                <a:latin typeface="+mn-ea"/>
                <a:cs typeface="方正粗黑宋简体" panose="02000000000000000000" charset="-122"/>
              </a:rPr>
              <a:t>抗日战争</a:t>
            </a:r>
            <a:r>
              <a:rPr lang="zh-CN" altLang="en-US" sz="2100" b="1" dirty="0">
                <a:solidFill>
                  <a:schemeClr val="accent1"/>
                </a:solidFill>
                <a:latin typeface="+mn-ea"/>
                <a:cs typeface="方正粗黑宋简体" panose="02000000000000000000" charset="-122"/>
              </a:rPr>
              <a:t>进入相持阶段；前两次长沙会战</a:t>
            </a:r>
            <a:r>
              <a:rPr lang="zh-CN" altLang="en-US" sz="2100" b="1" dirty="0" smtClean="0">
                <a:solidFill>
                  <a:schemeClr val="accent1"/>
                </a:solidFill>
                <a:latin typeface="+mn-ea"/>
                <a:cs typeface="方正粗黑宋简体" panose="02000000000000000000" charset="-122"/>
              </a:rPr>
              <a:t>，</a:t>
            </a:r>
            <a:endParaRPr lang="en-US" altLang="zh-CN" sz="2100" b="1" dirty="0" smtClean="0">
              <a:solidFill>
                <a:schemeClr val="accent1"/>
              </a:solidFill>
              <a:latin typeface="+mn-ea"/>
              <a:cs typeface="方正粗黑宋简体" panose="02000000000000000000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100" b="1" dirty="0" smtClean="0">
                <a:solidFill>
                  <a:schemeClr val="accent1"/>
                </a:solidFill>
                <a:latin typeface="+mn-ea"/>
                <a:cs typeface="方正粗黑宋简体" panose="02000000000000000000" charset="-122"/>
              </a:rPr>
              <a:t>日军未占领</a:t>
            </a:r>
            <a:r>
              <a:rPr lang="zh-CN" altLang="en-US" sz="2100" b="1" dirty="0">
                <a:solidFill>
                  <a:schemeClr val="accent1"/>
                </a:solidFill>
                <a:latin typeface="+mn-ea"/>
                <a:cs typeface="方正粗黑宋简体" panose="02000000000000000000" charset="-122"/>
              </a:rPr>
              <a:t>长沙。 </a:t>
            </a:r>
            <a:endParaRPr lang="zh-CN" altLang="en-US" sz="2100" b="1" dirty="0">
              <a:solidFill>
                <a:schemeClr val="accent1"/>
              </a:solidFill>
              <a:latin typeface="+mn-ea"/>
              <a:cs typeface="方正粗黑宋简体" panose="02000000000000000000" charset="-122"/>
            </a:endParaRPr>
          </a:p>
        </p:txBody>
      </p:sp>
      <p:sp>
        <p:nvSpPr>
          <p:cNvPr id="5" name="文本框 1"/>
          <p:cNvSpPr txBox="1"/>
          <p:nvPr>
            <p:custDataLst>
              <p:tags r:id="rId4"/>
            </p:custDataLst>
          </p:nvPr>
        </p:nvSpPr>
        <p:spPr>
          <a:xfrm>
            <a:off x="2326459" y="2981670"/>
            <a:ext cx="6097694" cy="8448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100" b="1">
                <a:solidFill>
                  <a:schemeClr val="accent1"/>
                </a:solidFill>
                <a:latin typeface="+mn-ea"/>
                <a:cs typeface="方正粗黑宋简体" panose="02000000000000000000" charset="-122"/>
              </a:defRPr>
            </a:lvl1pPr>
          </a:lstStyle>
          <a:p>
            <a:r>
              <a:rPr lang="zh-CN" altLang="en-US" dirty="0"/>
              <a:t>中国军队全线反击，歼灭大批日军，中国军队取得会战的胜利。</a:t>
            </a:r>
            <a:endParaRPr lang="zh-CN" altLang="en-US" dirty="0"/>
          </a:p>
        </p:txBody>
      </p:sp>
      <p:sp>
        <p:nvSpPr>
          <p:cNvPr id="6" name="内容占位符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326459" y="3960616"/>
            <a:ext cx="6361748" cy="42331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>
              <a:lnSpc>
                <a:spcPct val="90000"/>
              </a:lnSpc>
              <a:spcBef>
                <a:spcPct val="18000"/>
              </a:spcBef>
            </a:pPr>
            <a:r>
              <a:rPr lang="zh-CN" altLang="en-US" sz="2100" b="1" dirty="0">
                <a:solidFill>
                  <a:srgbClr val="FF0000"/>
                </a:solidFill>
                <a:latin typeface="+mn-ea"/>
              </a:rPr>
              <a:t>在国内外产生了积极影响，提高了中国的国际威望。</a:t>
            </a:r>
            <a:endParaRPr lang="zh-CN" altLang="en-US" sz="21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" name="矩形 7197"/>
          <p:cNvSpPr/>
          <p:nvPr>
            <p:custDataLst>
              <p:tags r:id="rId6"/>
            </p:custDataLst>
          </p:nvPr>
        </p:nvSpPr>
        <p:spPr>
          <a:xfrm>
            <a:off x="317770" y="755957"/>
            <a:ext cx="8573311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+mn-ea"/>
                <a:sym typeface="宋体" panose="02010600030101010101" pitchFamily="2" charset="-122"/>
              </a:rPr>
              <a:t>三、第三次长沙会战</a:t>
            </a:r>
            <a:endParaRPr lang="zh-CN" altLang="en-US" sz="2400" b="1" dirty="0">
              <a:solidFill>
                <a:srgbClr val="C00000"/>
              </a:solidFill>
              <a:latin typeface="+mn-ea"/>
              <a:sym typeface="宋体" panose="02010600030101010101" pitchFamily="2" charset="-122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AS_UNIQUEID" val="1028"/>
</p:tagLst>
</file>

<file path=ppt/tags/tag101.xml><?xml version="1.0" encoding="utf-8"?>
<p:tagLst xmlns:p="http://schemas.openxmlformats.org/presentationml/2006/main">
  <p:tag name="AS_UNIQUEID" val="1029"/>
</p:tagLst>
</file>

<file path=ppt/tags/tag102.xml><?xml version="1.0" encoding="utf-8"?>
<p:tagLst xmlns:p="http://schemas.openxmlformats.org/presentationml/2006/main">
  <p:tag name="AS_UNIQUEID" val="1030"/>
</p:tagLst>
</file>

<file path=ppt/tags/tag103.xml><?xml version="1.0" encoding="utf-8"?>
<p:tagLst xmlns:p="http://schemas.openxmlformats.org/presentationml/2006/main">
  <p:tag name="AS_UNIQUEID" val="14180"/>
</p:tagLst>
</file>

<file path=ppt/tags/tag104.xml><?xml version="1.0" encoding="utf-8"?>
<p:tagLst xmlns:p="http://schemas.openxmlformats.org/presentationml/2006/main">
  <p:tag name="AS_UNIQUEID" val="66"/>
  <p:tag name="KSO_WM_BEAUTIFY_FLAG" val=""/>
</p:tagLst>
</file>

<file path=ppt/tags/tag105.xml><?xml version="1.0" encoding="utf-8"?>
<p:tagLst xmlns:p="http://schemas.openxmlformats.org/presentationml/2006/main">
  <p:tag name="commondata" val="eyJoZGlkIjoiMDc0YmVkNzIyYTUyMGViMjlkZjRjOWNkOGFjNWZiMmUifQ==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6.xml><?xml version="1.0" encoding="utf-8"?>
<p:tagLst xmlns:p="http://schemas.openxmlformats.org/presentationml/2006/main">
  <p:tag name="AS_UNIQUEID" val="313"/>
  <p:tag name="KSO_WM_BEAUTIFY_FLAG" val=""/>
</p:tagLst>
</file>

<file path=ppt/tags/tag37.xml><?xml version="1.0" encoding="utf-8"?>
<p:tagLst xmlns:p="http://schemas.openxmlformats.org/presentationml/2006/main">
  <p:tag name="AS_UNIQUEID" val="1459"/>
  <p:tag name="KSO_WM_BEAUTIFY_FLAG" val=""/>
</p:tagLst>
</file>

<file path=ppt/tags/tag38.xml><?xml version="1.0" encoding="utf-8"?>
<p:tagLst xmlns:p="http://schemas.openxmlformats.org/presentationml/2006/main">
  <p:tag name="AS_UNIQUEID" val="1460"/>
  <p:tag name="KSO_WM_BEAUTIFY_FLAG" val=""/>
</p:tagLst>
</file>

<file path=ppt/tags/tag39.xml><?xml version="1.0" encoding="utf-8"?>
<p:tagLst xmlns:p="http://schemas.openxmlformats.org/presentationml/2006/main">
  <p:tag name="AS_UNIQUEID" val="1461"/>
  <p:tag name="KSO_WM_BEAUTIFY_FLAG" val="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1462"/>
  <p:tag name="KSO_WM_BEAUTIFY_FLAG" val=""/>
</p:tagLst>
</file>

<file path=ppt/tags/tag41.xml><?xml version="1.0" encoding="utf-8"?>
<p:tagLst xmlns:p="http://schemas.openxmlformats.org/presentationml/2006/main">
  <p:tag name="AS_UNIQUEID" val="1463"/>
  <p:tag name="KSO_WM_BEAUTIFY_FLAG" val=""/>
</p:tagLst>
</file>

<file path=ppt/tags/tag42.xml><?xml version="1.0" encoding="utf-8"?>
<p:tagLst xmlns:p="http://schemas.openxmlformats.org/presentationml/2006/main">
  <p:tag name="AS_UNIQUEID" val="1464"/>
  <p:tag name="KSO_WM_BEAUTIFY_FLAG" val=""/>
</p:tagLst>
</file>

<file path=ppt/tags/tag43.xml><?xml version="1.0" encoding="utf-8"?>
<p:tagLst xmlns:p="http://schemas.openxmlformats.org/presentationml/2006/main">
  <p:tag name="AS_UNIQUEID" val="1465"/>
  <p:tag name="KSO_WM_BEAUTIFY_FLAG" val=""/>
</p:tagLst>
</file>

<file path=ppt/tags/tag44.xml><?xml version="1.0" encoding="utf-8"?>
<p:tagLst xmlns:p="http://schemas.openxmlformats.org/presentationml/2006/main">
  <p:tag name="AS_UNIQUEID" val="1466"/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AS_UNIQUEID" val="1374"/>
  <p:tag name="KSO_WM_BEAUTIFY_FLAG" val=""/>
</p:tagLst>
</file>

<file path=ppt/tags/tag47.xml><?xml version="1.0" encoding="utf-8"?>
<p:tagLst xmlns:p="http://schemas.openxmlformats.org/presentationml/2006/main">
  <p:tag name="AS_UNIQUEID" val="12551"/>
</p:tagLst>
</file>

<file path=ppt/tags/tag48.xml><?xml version="1.0" encoding="utf-8"?>
<p:tagLst xmlns:p="http://schemas.openxmlformats.org/presentationml/2006/main">
  <p:tag name="AS_UNIQUEID" val="1462"/>
  <p:tag name="KSO_WM_BEAUTIFY_FLAG" val=""/>
</p:tagLst>
</file>

<file path=ppt/tags/tag49.xml><?xml version="1.0" encoding="utf-8"?>
<p:tagLst xmlns:p="http://schemas.openxmlformats.org/presentationml/2006/main">
  <p:tag name="AS_UNIQUEID" val="748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SPECIAL_SOURCE" val="bdnull"/>
</p:tagLst>
</file>

<file path=ppt/tags/tag51.xml><?xml version="1.0" encoding="utf-8"?>
<p:tagLst xmlns:p="http://schemas.openxmlformats.org/presentationml/2006/main">
  <p:tag name="AS_UNIQUEID" val="1199"/>
</p:tagLst>
</file>

<file path=ppt/tags/tag52.xml><?xml version="1.0" encoding="utf-8"?>
<p:tagLst xmlns:p="http://schemas.openxmlformats.org/presentationml/2006/main">
  <p:tag name="AS_UNIQUEID" val="1202"/>
</p:tagLst>
</file>

<file path=ppt/tags/tag53.xml><?xml version="1.0" encoding="utf-8"?>
<p:tagLst xmlns:p="http://schemas.openxmlformats.org/presentationml/2006/main">
  <p:tag name="AS_UNIQUEID" val="13948"/>
</p:tagLst>
</file>

<file path=ppt/tags/tag54.xml><?xml version="1.0" encoding="utf-8"?>
<p:tagLst xmlns:p="http://schemas.openxmlformats.org/presentationml/2006/main">
  <p:tag name="AS_UNIQUEID" val="13949"/>
</p:tagLst>
</file>

<file path=ppt/tags/tag55.xml><?xml version="1.0" encoding="utf-8"?>
<p:tagLst xmlns:p="http://schemas.openxmlformats.org/presentationml/2006/main">
  <p:tag name="AS_UNIQUEID" val="13212"/>
</p:tagLst>
</file>

<file path=ppt/tags/tag56.xml><?xml version="1.0" encoding="utf-8"?>
<p:tagLst xmlns:p="http://schemas.openxmlformats.org/presentationml/2006/main">
  <p:tag name="AS_UNIQUEID" val="701"/>
</p:tagLst>
</file>

<file path=ppt/tags/tag57.xml><?xml version="1.0" encoding="utf-8"?>
<p:tagLst xmlns:p="http://schemas.openxmlformats.org/presentationml/2006/main">
  <p:tag name="AS_UNIQUEID" val="703"/>
</p:tagLst>
</file>

<file path=ppt/tags/tag58.xml><?xml version="1.0" encoding="utf-8"?>
<p:tagLst xmlns:p="http://schemas.openxmlformats.org/presentationml/2006/main">
  <p:tag name="AS_UNIQUEID" val="1396"/>
  <p:tag name="KSO_WM_UNIT_TABLE_BEAUTIFY" val="smartTable{69d67b13-e9f0-4988-bc24-d0def874d375}"/>
  <p:tag name="TABLE_ENDDRAG_ORIGIN_RECT" val="548*270"/>
  <p:tag name="TABLE_ENDDRAG_RECT" val="340*170*548*270"/>
</p:tagLst>
</file>

<file path=ppt/tags/tag59.xml><?xml version="1.0" encoding="utf-8"?>
<p:tagLst xmlns:p="http://schemas.openxmlformats.org/presentationml/2006/main">
  <p:tag name="AS_UNIQUEID" val="1397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AS_UNIQUEID" val="1398"/>
</p:tagLst>
</file>

<file path=ppt/tags/tag61.xml><?xml version="1.0" encoding="utf-8"?>
<p:tagLst xmlns:p="http://schemas.openxmlformats.org/presentationml/2006/main">
  <p:tag name="AS_UNIQUEID" val="1399"/>
</p:tagLst>
</file>

<file path=ppt/tags/tag62.xml><?xml version="1.0" encoding="utf-8"?>
<p:tagLst xmlns:p="http://schemas.openxmlformats.org/presentationml/2006/main">
  <p:tag name="AS_UNIQUEID" val="1400"/>
</p:tagLst>
</file>

<file path=ppt/tags/tag63.xml><?xml version="1.0" encoding="utf-8"?>
<p:tagLst xmlns:p="http://schemas.openxmlformats.org/presentationml/2006/main">
  <p:tag name="AS_UNIQUEID" val="1422"/>
</p:tagLst>
</file>

<file path=ppt/tags/tag64.xml><?xml version="1.0" encoding="utf-8"?>
<p:tagLst xmlns:p="http://schemas.openxmlformats.org/presentationml/2006/main">
  <p:tag name="AS_UNIQUEID" val="1235"/>
</p:tagLst>
</file>

<file path=ppt/tags/tag65.xml><?xml version="1.0" encoding="utf-8"?>
<p:tagLst xmlns:p="http://schemas.openxmlformats.org/presentationml/2006/main">
  <p:tag name="AS_UNIQUEID" val="1412"/>
</p:tagLst>
</file>

<file path=ppt/tags/tag66.xml><?xml version="1.0" encoding="utf-8"?>
<p:tagLst xmlns:p="http://schemas.openxmlformats.org/presentationml/2006/main">
  <p:tag name="AS_UNIQUEID" val="1413"/>
</p:tagLst>
</file>

<file path=ppt/tags/tag67.xml><?xml version="1.0" encoding="utf-8"?>
<p:tagLst xmlns:p="http://schemas.openxmlformats.org/presentationml/2006/main">
  <p:tag name="AS_UNIQUEID" val="1414"/>
</p:tagLst>
</file>

<file path=ppt/tags/tag68.xml><?xml version="1.0" encoding="utf-8"?>
<p:tagLst xmlns:p="http://schemas.openxmlformats.org/presentationml/2006/main">
  <p:tag name="AS_UNIQUEID" val="1415"/>
</p:tagLst>
</file>

<file path=ppt/tags/tag69.xml><?xml version="1.0" encoding="utf-8"?>
<p:tagLst xmlns:p="http://schemas.openxmlformats.org/presentationml/2006/main">
  <p:tag name="AS_UNIQUEID" val="12619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AS_UNIQUEID" val="36"/>
</p:tagLst>
</file>

<file path=ppt/tags/tag71.xml><?xml version="1.0" encoding="utf-8"?>
<p:tagLst xmlns:p="http://schemas.openxmlformats.org/presentationml/2006/main">
  <p:tag name="AS_UNIQUEID" val="905"/>
</p:tagLst>
</file>

<file path=ppt/tags/tag72.xml><?xml version="1.0" encoding="utf-8"?>
<p:tagLst xmlns:p="http://schemas.openxmlformats.org/presentationml/2006/main">
  <p:tag name="AS_UNIQUEID" val="1565"/>
</p:tagLst>
</file>

<file path=ppt/tags/tag73.xml><?xml version="1.0" encoding="utf-8"?>
<p:tagLst xmlns:p="http://schemas.openxmlformats.org/presentationml/2006/main">
  <p:tag name="AS_UNIQUEID" val="1566"/>
</p:tagLst>
</file>

<file path=ppt/tags/tag74.xml><?xml version="1.0" encoding="utf-8"?>
<p:tagLst xmlns:p="http://schemas.openxmlformats.org/presentationml/2006/main">
  <p:tag name="AS_UNIQUEID" val="905"/>
</p:tagLst>
</file>

<file path=ppt/tags/tag75.xml><?xml version="1.0" encoding="utf-8"?>
<p:tagLst xmlns:p="http://schemas.openxmlformats.org/presentationml/2006/main">
  <p:tag name="AS_UNIQUEID" val="1418"/>
</p:tagLst>
</file>

<file path=ppt/tags/tag76.xml><?xml version="1.0" encoding="utf-8"?>
<p:tagLst xmlns:p="http://schemas.openxmlformats.org/presentationml/2006/main">
  <p:tag name="AS_UNIQUEID" val="866"/>
  <p:tag name="KSO_WM_UNIT_TABLE_BEAUTIFY" val="smartTable{4de4b31b-515b-4c86-8d2b-1dcb040985d8}"/>
</p:tagLst>
</file>

<file path=ppt/tags/tag77.xml><?xml version="1.0" encoding="utf-8"?>
<p:tagLst xmlns:p="http://schemas.openxmlformats.org/presentationml/2006/main">
  <p:tag name="AS_UNIQUEID" val="867"/>
</p:tagLst>
</file>

<file path=ppt/tags/tag78.xml><?xml version="1.0" encoding="utf-8"?>
<p:tagLst xmlns:p="http://schemas.openxmlformats.org/presentationml/2006/main">
  <p:tag name="AS_UNIQUEID" val="868"/>
</p:tagLst>
</file>

<file path=ppt/tags/tag79.xml><?xml version="1.0" encoding="utf-8"?>
<p:tagLst xmlns:p="http://schemas.openxmlformats.org/presentationml/2006/main">
  <p:tag name="AS_UNIQUEID" val="870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AS_UNIQUEID" val="871"/>
</p:tagLst>
</file>

<file path=ppt/tags/tag81.xml><?xml version="1.0" encoding="utf-8"?>
<p:tagLst xmlns:p="http://schemas.openxmlformats.org/presentationml/2006/main">
  <p:tag name="AS_UNIQUEID" val="1441"/>
</p:tagLst>
</file>

<file path=ppt/tags/tag82.xml><?xml version="1.0" encoding="utf-8"?>
<p:tagLst xmlns:p="http://schemas.openxmlformats.org/presentationml/2006/main">
  <p:tag name="KSO_WM_SPECIAL_SOURCE" val="bdnull"/>
</p:tagLst>
</file>

<file path=ppt/tags/tag83.xml><?xml version="1.0" encoding="utf-8"?>
<p:tagLst xmlns:p="http://schemas.openxmlformats.org/presentationml/2006/main">
  <p:tag name="AS_UNIQUEID" val="874"/>
</p:tagLst>
</file>

<file path=ppt/tags/tag84.xml><?xml version="1.0" encoding="utf-8"?>
<p:tagLst xmlns:p="http://schemas.openxmlformats.org/presentationml/2006/main">
  <p:tag name="AS_UNIQUEID" val="875"/>
</p:tagLst>
</file>

<file path=ppt/tags/tag85.xml><?xml version="1.0" encoding="utf-8"?>
<p:tagLst xmlns:p="http://schemas.openxmlformats.org/presentationml/2006/main">
  <p:tag name="AS_UNIQUEID" val="876"/>
</p:tagLst>
</file>

<file path=ppt/tags/tag86.xml><?xml version="1.0" encoding="utf-8"?>
<p:tagLst xmlns:p="http://schemas.openxmlformats.org/presentationml/2006/main">
  <p:tag name="AS_UNIQUEID" val="877"/>
</p:tagLst>
</file>

<file path=ppt/tags/tag87.xml><?xml version="1.0" encoding="utf-8"?>
<p:tagLst xmlns:p="http://schemas.openxmlformats.org/presentationml/2006/main">
  <p:tag name="AS_UNIQUEID" val="878"/>
</p:tagLst>
</file>

<file path=ppt/tags/tag88.xml><?xml version="1.0" encoding="utf-8"?>
<p:tagLst xmlns:p="http://schemas.openxmlformats.org/presentationml/2006/main">
  <p:tag name="AS_UNIQUEID" val="879"/>
</p:tagLst>
</file>

<file path=ppt/tags/tag89.xml><?xml version="1.0" encoding="utf-8"?>
<p:tagLst xmlns:p="http://schemas.openxmlformats.org/presentationml/2006/main">
  <p:tag name="AS_UNIQUEID" val="880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AS_UNIQUEID" val="335"/>
</p:tagLst>
</file>

<file path=ppt/tags/tag91.xml><?xml version="1.0" encoding="utf-8"?>
<p:tagLst xmlns:p="http://schemas.openxmlformats.org/presentationml/2006/main">
  <p:tag name="AS_UNIQUEID" val="339"/>
</p:tagLst>
</file>

<file path=ppt/tags/tag92.xml><?xml version="1.0" encoding="utf-8"?>
<p:tagLst xmlns:p="http://schemas.openxmlformats.org/presentationml/2006/main">
  <p:tag name="AS_UNIQUEID" val="1020"/>
</p:tagLst>
</file>

<file path=ppt/tags/tag93.xml><?xml version="1.0" encoding="utf-8"?>
<p:tagLst xmlns:p="http://schemas.openxmlformats.org/presentationml/2006/main">
  <p:tag name="AS_UNIQUEID" val="1021"/>
</p:tagLst>
</file>

<file path=ppt/tags/tag94.xml><?xml version="1.0" encoding="utf-8"?>
<p:tagLst xmlns:p="http://schemas.openxmlformats.org/presentationml/2006/main">
  <p:tag name="AS_UNIQUEID" val="1022"/>
</p:tagLst>
</file>

<file path=ppt/tags/tag95.xml><?xml version="1.0" encoding="utf-8"?>
<p:tagLst xmlns:p="http://schemas.openxmlformats.org/presentationml/2006/main">
  <p:tag name="AS_UNIQUEID" val="1023"/>
</p:tagLst>
</file>

<file path=ppt/tags/tag96.xml><?xml version="1.0" encoding="utf-8"?>
<p:tagLst xmlns:p="http://schemas.openxmlformats.org/presentationml/2006/main">
  <p:tag name="AS_UNIQUEID" val="1024"/>
</p:tagLst>
</file>

<file path=ppt/tags/tag97.xml><?xml version="1.0" encoding="utf-8"?>
<p:tagLst xmlns:p="http://schemas.openxmlformats.org/presentationml/2006/main">
  <p:tag name="AS_UNIQUEID" val="1025"/>
</p:tagLst>
</file>

<file path=ppt/tags/tag98.xml><?xml version="1.0" encoding="utf-8"?>
<p:tagLst xmlns:p="http://schemas.openxmlformats.org/presentationml/2006/main">
  <p:tag name="AS_UNIQUEID" val="1026"/>
</p:tagLst>
</file>

<file path=ppt/tags/tag99.xml><?xml version="1.0" encoding="utf-8"?>
<p:tagLst xmlns:p="http://schemas.openxmlformats.org/presentationml/2006/main">
  <p:tag name="AS_UNIQUEID" val="1027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1968</Words>
  <Application>WPS 演示</Application>
  <PresentationFormat>全屏显示(16:9)</PresentationFormat>
  <Paragraphs>182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33" baseType="lpstr">
      <vt:lpstr>Arial</vt:lpstr>
      <vt:lpstr>宋体</vt:lpstr>
      <vt:lpstr>Wingdings</vt:lpstr>
      <vt:lpstr>Wingdings</vt:lpstr>
      <vt:lpstr>黑体</vt:lpstr>
      <vt:lpstr>经典特宋简</vt:lpstr>
      <vt:lpstr>Times New Roman</vt:lpstr>
      <vt:lpstr>Courier New</vt:lpstr>
      <vt:lpstr>仿宋</vt:lpstr>
      <vt:lpstr>楷体</vt:lpstr>
      <vt:lpstr>Arial</vt:lpstr>
      <vt:lpstr>华文中宋</vt:lpstr>
      <vt:lpstr>Calibri</vt:lpstr>
      <vt:lpstr>方正粗黑宋简体</vt:lpstr>
      <vt:lpstr>Calibri</vt:lpstr>
      <vt:lpstr>华文新魏</vt:lpstr>
      <vt:lpstr>微软雅黑</vt:lpstr>
      <vt:lpstr>Arial Unicode MS</vt:lpstr>
      <vt:lpstr>2_自定义设计方案</vt:lpstr>
      <vt:lpstr>4_自定义设计方案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云瑶 郭</dc:creator>
  <cp:lastModifiedBy>Administrator</cp:lastModifiedBy>
  <cp:revision>50</cp:revision>
  <dcterms:created xsi:type="dcterms:W3CDTF">2023-12-25T10:32:00Z</dcterms:created>
  <dcterms:modified xsi:type="dcterms:W3CDTF">2024-07-04T02:22:02Z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1804101FECAC4A65B2C945D79AB436BD_12</vt:lpwstr>
  </property>
  <property fmtid="{D5CDD505-2E9C-101B-9397-08002B2CF9AE}" pid="3" name="KSOProductBuildVer">
    <vt:lpwstr>2052-12.1.0.16929</vt:lpwstr>
  </property>
</Properties>
</file>